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01" y="-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AABD-27FE-4EC0-BFBA-29682256AC79}" type="datetimeFigureOut">
              <a:rPr lang="cs-CZ" smtClean="0"/>
              <a:pPr/>
              <a:t>12.10.2009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AFEF-0BC3-4495-8D16-B887808B00A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AABD-27FE-4EC0-BFBA-29682256AC79}" type="datetimeFigureOut">
              <a:rPr lang="cs-CZ" smtClean="0"/>
              <a:pPr/>
              <a:t>12.10.2009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AFEF-0BC3-4495-8D16-B887808B00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AABD-27FE-4EC0-BFBA-29682256AC79}" type="datetimeFigureOut">
              <a:rPr lang="cs-CZ" smtClean="0"/>
              <a:pPr/>
              <a:t>12.10.2009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AFEF-0BC3-4495-8D16-B887808B00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AABD-27FE-4EC0-BFBA-29682256AC79}" type="datetimeFigureOut">
              <a:rPr lang="cs-CZ" smtClean="0"/>
              <a:pPr/>
              <a:t>12.10.2009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AFEF-0BC3-4495-8D16-B887808B00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AABD-27FE-4EC0-BFBA-29682256AC79}" type="datetimeFigureOut">
              <a:rPr lang="cs-CZ" smtClean="0"/>
              <a:pPr/>
              <a:t>12.10.2009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AFEF-0BC3-4495-8D16-B887808B00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AABD-27FE-4EC0-BFBA-29682256AC79}" type="datetimeFigureOut">
              <a:rPr lang="cs-CZ" smtClean="0"/>
              <a:pPr/>
              <a:t>12.10.2009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AFEF-0BC3-4495-8D16-B887808B00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AABD-27FE-4EC0-BFBA-29682256AC79}" type="datetimeFigureOut">
              <a:rPr lang="cs-CZ" smtClean="0"/>
              <a:pPr/>
              <a:t>12.10.2009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AFEF-0BC3-4495-8D16-B887808B00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AABD-27FE-4EC0-BFBA-29682256AC79}" type="datetimeFigureOut">
              <a:rPr lang="cs-CZ" smtClean="0"/>
              <a:pPr/>
              <a:t>12.10.2009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AFEF-0BC3-4495-8D16-B887808B00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AABD-27FE-4EC0-BFBA-29682256AC79}" type="datetimeFigureOut">
              <a:rPr lang="cs-CZ" smtClean="0"/>
              <a:pPr/>
              <a:t>12.10.2009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AFEF-0BC3-4495-8D16-B887808B00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AABD-27FE-4EC0-BFBA-29682256AC79}" type="datetimeFigureOut">
              <a:rPr lang="cs-CZ" smtClean="0"/>
              <a:pPr/>
              <a:t>12.10.2009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AFEF-0BC3-4495-8D16-B887808B00A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F20AABD-27FE-4EC0-BFBA-29682256AC79}" type="datetimeFigureOut">
              <a:rPr lang="cs-CZ" smtClean="0"/>
              <a:pPr/>
              <a:t>12.10.2009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994AFEF-0BC3-4495-8D16-B887808B00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F20AABD-27FE-4EC0-BFBA-29682256AC79}" type="datetimeFigureOut">
              <a:rPr lang="cs-CZ" smtClean="0"/>
              <a:pPr/>
              <a:t>12.10.2009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994AFEF-0BC3-4495-8D16-B887808B00A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0016" y="3357562"/>
            <a:ext cx="8743984" cy="16733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Systémové aspekty technologického vývoje a lidského činitele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596" y="1857364"/>
            <a:ext cx="8077200" cy="1499616"/>
          </a:xfrm>
        </p:spPr>
        <p:txBody>
          <a:bodyPr/>
          <a:lstStyle/>
          <a:p>
            <a:r>
              <a:rPr lang="cs-CZ" dirty="0" smtClean="0"/>
              <a:t>RNDr. Bohumír </a:t>
            </a:r>
            <a:r>
              <a:rPr lang="cs-CZ" dirty="0" err="1" smtClean="0"/>
              <a:t>Štědroň</a:t>
            </a:r>
            <a:r>
              <a:rPr lang="cs-CZ" dirty="0" smtClean="0"/>
              <a:t>, CSc.</a:t>
            </a:r>
          </a:p>
          <a:p>
            <a:r>
              <a:rPr lang="cs-CZ" dirty="0" smtClean="0"/>
              <a:t>Mgr. Jan Svatoš, </a:t>
            </a:r>
            <a:r>
              <a:rPr lang="cs-CZ" dirty="0" err="1" smtClean="0"/>
              <a:t>Ph.D</a:t>
            </a:r>
            <a:r>
              <a:rPr lang="cs-CZ" smtClean="0"/>
              <a:t>.</a:t>
            </a:r>
            <a:endParaRPr lang="cs-CZ" dirty="0" smtClean="0"/>
          </a:p>
          <a:p>
            <a:r>
              <a:rPr lang="cs-CZ" dirty="0" smtClean="0"/>
              <a:t>Ing. Jana Halířová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GRIDy</a:t>
            </a:r>
            <a:r>
              <a:rPr lang="cs-CZ" dirty="0" smtClean="0"/>
              <a:t> v českém prostředí</a:t>
            </a:r>
            <a:endParaRPr lang="cs-CZ" dirty="0"/>
          </a:p>
        </p:txBody>
      </p:sp>
      <p:pic>
        <p:nvPicPr>
          <p:cNvPr id="3074" name="obrázek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2857496"/>
            <a:ext cx="2540165" cy="1766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Graf 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2500306"/>
            <a:ext cx="4786346" cy="2401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571472" y="2285992"/>
            <a:ext cx="32861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dirty="0" smtClean="0"/>
              <a:t>Pořadí a získané kredity nejúspěšnějších států</a:t>
            </a:r>
            <a:endParaRPr lang="cs-CZ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GRIDy</a:t>
            </a:r>
            <a:r>
              <a:rPr lang="cs-CZ" dirty="0" smtClean="0"/>
              <a:t> v českém prostředí</a:t>
            </a:r>
            <a:endParaRPr lang="cs-CZ" dirty="0"/>
          </a:p>
        </p:txBody>
      </p:sp>
      <p:pic>
        <p:nvPicPr>
          <p:cNvPr id="4098" name="Graf 5"/>
          <p:cNvPicPr>
            <a:picLocks noGrp="1" noChangeArrowheads="1"/>
          </p:cNvPicPr>
          <p:nvPr>
            <p:ph idx="1"/>
          </p:nvPr>
        </p:nvPicPr>
        <p:blipFill>
          <a:blip r:embed="rId2"/>
          <a:srcRect b="-82"/>
          <a:stretch>
            <a:fillRect/>
          </a:stretch>
        </p:blipFill>
        <p:spPr bwMode="auto">
          <a:xfrm>
            <a:off x="0" y="1571612"/>
            <a:ext cx="457200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Graf 7"/>
          <p:cNvPicPr>
            <a:picLocks noChangeArrowheads="1"/>
          </p:cNvPicPr>
          <p:nvPr/>
        </p:nvPicPr>
        <p:blipFill>
          <a:blip r:embed="rId3"/>
          <a:srcRect b="-111"/>
          <a:stretch>
            <a:fillRect/>
          </a:stretch>
        </p:blipFill>
        <p:spPr bwMode="auto">
          <a:xfrm>
            <a:off x="4572000" y="1571612"/>
            <a:ext cx="457200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5000628" y="4786322"/>
            <a:ext cx="371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Korelační koeficienty měřené mezi růstem kreditu v ČR a jednotlivými skupinami</a:t>
            </a:r>
            <a:endParaRPr lang="cs-CZ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214282" y="4643446"/>
          <a:ext cx="4531116" cy="1645920"/>
        </p:xfrm>
        <a:graphic>
          <a:graphicData uri="http://schemas.openxmlformats.org/drawingml/2006/table">
            <a:tbl>
              <a:tblPr/>
              <a:tblGrid>
                <a:gridCol w="3093085"/>
                <a:gridCol w="1438031"/>
              </a:tblGrid>
              <a:tr h="215900">
                <a:tc>
                  <a:txBody>
                    <a:bodyPr/>
                    <a:lstStyle/>
                    <a:p>
                      <a:pPr indent="108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latin typeface="Times New Roman"/>
                          <a:ea typeface="Calibri"/>
                          <a:cs typeface="Calibri"/>
                        </a:rPr>
                        <a:t>skupina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latin typeface="Times New Roman"/>
                          <a:ea typeface="Calibri"/>
                          <a:cs typeface="Calibri"/>
                        </a:rPr>
                        <a:t>korelační koeficient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108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latin typeface="Times New Roman"/>
                          <a:ea typeface="Calibri"/>
                          <a:cs typeface="Calibri"/>
                        </a:rPr>
                        <a:t>celkový počet uživatelů Internetu v ČR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800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latin typeface="Times New Roman"/>
                          <a:ea typeface="Calibri"/>
                          <a:cs typeface="Calibri"/>
                        </a:rPr>
                        <a:t>0,976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108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latin typeface="Times New Roman"/>
                          <a:ea typeface="Calibri"/>
                          <a:cs typeface="Calibri"/>
                        </a:rPr>
                        <a:t>uživatelé se SŠ s maturitou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800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latin typeface="Times New Roman"/>
                          <a:ea typeface="Calibri"/>
                          <a:cs typeface="Calibri"/>
                        </a:rPr>
                        <a:t>0,915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108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latin typeface="Times New Roman"/>
                          <a:ea typeface="Calibri"/>
                          <a:cs typeface="Calibri"/>
                        </a:rPr>
                        <a:t>VŠ vzdělaní uživatelé Internetu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800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Calibri"/>
                          <a:cs typeface="Calibri"/>
                        </a:rPr>
                        <a:t>0,917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108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Calibri"/>
                          <a:cs typeface="Calibri"/>
                        </a:rPr>
                        <a:t>studenti </a:t>
                      </a:r>
                      <a:r>
                        <a:rPr lang="cs-CZ" sz="1200" dirty="0">
                          <a:latin typeface="Times New Roman"/>
                          <a:ea typeface="Calibri"/>
                          <a:cs typeface="Calibri"/>
                        </a:rPr>
                        <a:t>VŠ – Bc. a Mgr. studijní programy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800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latin typeface="Times New Roman"/>
                          <a:ea typeface="Calibri"/>
                          <a:cs typeface="Calibri"/>
                        </a:rPr>
                        <a:t>0,97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indent="108000"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latin typeface="Times New Roman"/>
                          <a:ea typeface="Calibri"/>
                          <a:cs typeface="Calibri"/>
                        </a:rPr>
                        <a:t>studenti doktorských studijních programů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800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latin typeface="Times New Roman"/>
                          <a:ea typeface="Calibri"/>
                          <a:cs typeface="Calibri"/>
                        </a:rPr>
                        <a:t>0,871</a:t>
                      </a:r>
                      <a:endParaRPr lang="cs-CZ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GRIDy</a:t>
            </a:r>
            <a:r>
              <a:rPr lang="cs-CZ" dirty="0" smtClean="0"/>
              <a:t> v českém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snížit náklady a přitom vykazovat rychlé tempo pokroku ve výzkumu</a:t>
            </a:r>
          </a:p>
          <a:p>
            <a:r>
              <a:rPr lang="cs-CZ" dirty="0" smtClean="0"/>
              <a:t>vyšší </a:t>
            </a:r>
            <a:r>
              <a:rPr lang="cs-CZ" dirty="0" smtClean="0"/>
              <a:t>zainteresovanost univerzit stále chybí</a:t>
            </a:r>
          </a:p>
          <a:p>
            <a:r>
              <a:rPr lang="cs-CZ" dirty="0" smtClean="0"/>
              <a:t>velkým přínosem by bylo i jen šíření povědomí o distribuovaných výpočtech</a:t>
            </a:r>
          </a:p>
          <a:p>
            <a:r>
              <a:rPr lang="cs-CZ" dirty="0" smtClean="0"/>
              <a:t>debaty </a:t>
            </a:r>
            <a:r>
              <a:rPr lang="cs-CZ" dirty="0" smtClean="0"/>
              <a:t>o projektech by mohly rozšířit mezioborové znalosti studentů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jsme svědky </a:t>
            </a:r>
            <a:r>
              <a:rPr lang="cs-CZ" dirty="0" err="1" smtClean="0"/>
              <a:t>megaintegrace</a:t>
            </a:r>
            <a:r>
              <a:rPr lang="cs-CZ" dirty="0" smtClean="0"/>
              <a:t> v oboru ICT, která ovlivní</a:t>
            </a:r>
          </a:p>
          <a:p>
            <a:pPr lvl="1"/>
            <a:r>
              <a:rPr lang="cs-CZ" dirty="0" smtClean="0"/>
              <a:t>strukturu investic do lidského činitele</a:t>
            </a:r>
          </a:p>
          <a:p>
            <a:pPr lvl="1"/>
            <a:r>
              <a:rPr lang="cs-CZ" smtClean="0"/>
              <a:t>novou </a:t>
            </a:r>
            <a:r>
              <a:rPr lang="cs-CZ" dirty="0" smtClean="0"/>
              <a:t>koncepci vzdělávacích programů</a:t>
            </a:r>
          </a:p>
          <a:p>
            <a:r>
              <a:rPr lang="cs-CZ" dirty="0" smtClean="0"/>
              <a:t>v budoucnu lze očekávat</a:t>
            </a:r>
          </a:p>
          <a:p>
            <a:pPr lvl="1"/>
            <a:r>
              <a:rPr lang="cs-CZ" dirty="0" smtClean="0"/>
              <a:t>více než 90 % populace s VŠ</a:t>
            </a:r>
          </a:p>
          <a:p>
            <a:pPr lvl="1"/>
            <a:r>
              <a:rPr lang="cs-CZ" dirty="0" smtClean="0"/>
              <a:t>angličtina jako jazyk celé civilizace</a:t>
            </a:r>
          </a:p>
          <a:p>
            <a:pPr lvl="1"/>
            <a:r>
              <a:rPr lang="cs-CZ" dirty="0" smtClean="0"/>
              <a:t>nesmrtelnost jako symbol společenského postavení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největším segmentem mediálního trhu – senioři a biosféra</a:t>
            </a:r>
          </a:p>
          <a:p>
            <a:pPr lvl="1"/>
            <a:r>
              <a:rPr lang="cs-CZ" dirty="0" smtClean="0"/>
              <a:t>místo Internetu </a:t>
            </a:r>
            <a:r>
              <a:rPr lang="cs-CZ" dirty="0" err="1" smtClean="0"/>
              <a:t>gridové</a:t>
            </a:r>
            <a:r>
              <a:rPr lang="cs-CZ" dirty="0" smtClean="0"/>
              <a:t> sítě</a:t>
            </a:r>
          </a:p>
          <a:p>
            <a:pPr lvl="1"/>
            <a:r>
              <a:rPr lang="cs-CZ" dirty="0" smtClean="0"/>
              <a:t>vodíková ekonomika</a:t>
            </a:r>
          </a:p>
          <a:p>
            <a:pPr lvl="1"/>
            <a:r>
              <a:rPr lang="cs-CZ" dirty="0" smtClean="0"/>
              <a:t>více než 50 % slov změní význam</a:t>
            </a:r>
          </a:p>
          <a:p>
            <a:pPr lvl="1"/>
            <a:r>
              <a:rPr lang="cs-CZ" dirty="0" smtClean="0"/>
              <a:t>super konvergence: jediná počítačová a energetická síť zajišťuje všechny druhy služeb (včetně pedagogického segmentu)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500174"/>
            <a:ext cx="8786874" cy="5214973"/>
          </a:xfrm>
        </p:spPr>
        <p:txBody>
          <a:bodyPr>
            <a:normAutofit fontScale="55000" lnSpcReduction="20000"/>
          </a:bodyPr>
          <a:lstStyle/>
          <a:p>
            <a:pPr lvl="0">
              <a:spcAft>
                <a:spcPts val="600"/>
              </a:spcAft>
            </a:pPr>
            <a:r>
              <a:rPr lang="cs-CZ" cap="all" dirty="0" err="1" smtClean="0"/>
              <a:t>Štědroň</a:t>
            </a:r>
            <a:r>
              <a:rPr lang="cs-CZ" cap="all" dirty="0" smtClean="0"/>
              <a:t>, B.; </a:t>
            </a:r>
            <a:r>
              <a:rPr lang="cs-CZ" cap="all" dirty="0" err="1" smtClean="0"/>
              <a:t>Lohnickij</a:t>
            </a:r>
            <a:r>
              <a:rPr lang="cs-CZ" dirty="0" smtClean="0"/>
              <a:t>, O. </a:t>
            </a:r>
            <a:r>
              <a:rPr lang="cs-CZ" dirty="0" err="1" smtClean="0"/>
              <a:t>Megaintegrace</a:t>
            </a:r>
            <a:r>
              <a:rPr lang="cs-CZ" dirty="0" smtClean="0"/>
              <a:t>. </a:t>
            </a:r>
            <a:r>
              <a:rPr lang="cs-CZ" i="1" dirty="0" smtClean="0"/>
              <a:t>Automatizace: Trendy pro manažery</a:t>
            </a:r>
            <a:r>
              <a:rPr lang="cs-CZ" dirty="0" smtClean="0"/>
              <a:t>, 2008, </a:t>
            </a:r>
            <a:r>
              <a:rPr lang="cs-CZ" dirty="0" err="1" smtClean="0"/>
              <a:t>roč</a:t>
            </a:r>
            <a:r>
              <a:rPr lang="cs-CZ" dirty="0" smtClean="0"/>
              <a:t>. 51, č. 7-8, s. 447.</a:t>
            </a:r>
          </a:p>
          <a:p>
            <a:pPr lvl="0">
              <a:spcAft>
                <a:spcPts val="600"/>
              </a:spcAft>
            </a:pP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Team: Kredit v </a:t>
            </a:r>
            <a:r>
              <a:rPr lang="cs-CZ" dirty="0" err="1" smtClean="0"/>
              <a:t>BIONCu</a:t>
            </a:r>
            <a:r>
              <a:rPr lang="cs-CZ" dirty="0" smtClean="0"/>
              <a:t>. [online]. [cit. 2009-9-5]. Dostupné z WWW: &lt;http://www.</a:t>
            </a:r>
            <a:r>
              <a:rPr lang="cs-CZ" dirty="0" err="1" smtClean="0"/>
              <a:t>czechnationalteam.cz</a:t>
            </a:r>
            <a:r>
              <a:rPr lang="cs-CZ" dirty="0" smtClean="0"/>
              <a:t>/</a:t>
            </a:r>
            <a:r>
              <a:rPr lang="cs-CZ" dirty="0" err="1" smtClean="0"/>
              <a:t>view.php</a:t>
            </a:r>
            <a:r>
              <a:rPr lang="cs-CZ" dirty="0" smtClean="0"/>
              <a:t>?</a:t>
            </a:r>
            <a:r>
              <a:rPr lang="cs-CZ" dirty="0" err="1" smtClean="0"/>
              <a:t>nazevclanku</a:t>
            </a:r>
            <a:r>
              <a:rPr lang="cs-CZ" dirty="0" smtClean="0"/>
              <a:t>=kredit-v-</a:t>
            </a:r>
            <a:r>
              <a:rPr lang="cs-CZ" dirty="0" err="1" smtClean="0"/>
              <a:t>boincu</a:t>
            </a:r>
            <a:r>
              <a:rPr lang="cs-CZ" dirty="0" smtClean="0"/>
              <a:t>‌&amp;</a:t>
            </a:r>
            <a:r>
              <a:rPr lang="cs-CZ" dirty="0" err="1" smtClean="0"/>
              <a:t>cisloclanku</a:t>
            </a:r>
            <a:r>
              <a:rPr lang="cs-CZ" dirty="0" smtClean="0"/>
              <a:t>=2004080005&gt;.</a:t>
            </a:r>
          </a:p>
          <a:p>
            <a:pPr lvl="0">
              <a:spcAft>
                <a:spcPts val="600"/>
              </a:spcAft>
            </a:pPr>
            <a:r>
              <a:rPr lang="cs-CZ" dirty="0" err="1" smtClean="0"/>
              <a:t>BOINCstat</a:t>
            </a:r>
            <a:r>
              <a:rPr lang="cs-CZ" dirty="0" smtClean="0"/>
              <a:t>. [online]. [cit. 2009-9-5]. Dostupné z WWW: &lt;http://cz.boincstats.com/stats/boinc_country_stats.php?pr=bo&amp;st=200&amp;or=&gt;.</a:t>
            </a:r>
          </a:p>
          <a:p>
            <a:pPr lvl="0">
              <a:spcAft>
                <a:spcPts val="600"/>
              </a:spcAft>
            </a:pPr>
            <a:r>
              <a:rPr lang="cs-CZ" dirty="0" smtClean="0"/>
              <a:t>Český statistický úřad. [online]. [cit. 2009-9-5]. Dostupné z WWW: &lt;www.</a:t>
            </a:r>
            <a:r>
              <a:rPr lang="cs-CZ" dirty="0" err="1" smtClean="0"/>
              <a:t>czso.cz</a:t>
            </a:r>
            <a:r>
              <a:rPr lang="cs-CZ" dirty="0" smtClean="0"/>
              <a:t>&gt;.</a:t>
            </a:r>
          </a:p>
          <a:p>
            <a:pPr lvl="0">
              <a:spcAft>
                <a:spcPts val="600"/>
              </a:spcAft>
            </a:pPr>
            <a:r>
              <a:rPr lang="cs-CZ" cap="all" dirty="0" smtClean="0"/>
              <a:t>Halířová, J</a:t>
            </a:r>
            <a:r>
              <a:rPr lang="cs-CZ" dirty="0" smtClean="0"/>
              <a:t>.: Nové trendy v internetovém marketingu. Diplomová práce. Praha, VŠE, 2009.</a:t>
            </a:r>
          </a:p>
          <a:p>
            <a:pPr lvl="0">
              <a:spcAft>
                <a:spcPts val="600"/>
              </a:spcAft>
            </a:pPr>
            <a:r>
              <a:rPr lang="cs-CZ" dirty="0" smtClean="0"/>
              <a:t>ŠTĚDROŇ, B. </a:t>
            </a:r>
            <a:r>
              <a:rPr lang="cs-CZ" i="1" dirty="0" err="1" smtClean="0"/>
              <a:t>Law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future</a:t>
            </a:r>
            <a:r>
              <a:rPr lang="cs-CZ" dirty="0" smtClean="0"/>
              <a:t>.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conference</a:t>
            </a:r>
            <a:r>
              <a:rPr lang="cs-CZ" dirty="0" smtClean="0"/>
              <a:t> LEFIS, </a:t>
            </a:r>
            <a:r>
              <a:rPr lang="cs-CZ" dirty="0" err="1" smtClean="0"/>
              <a:t>Firenze</a:t>
            </a:r>
            <a:r>
              <a:rPr lang="cs-CZ" dirty="0" smtClean="0"/>
              <a:t> Italy, </a:t>
            </a:r>
            <a:r>
              <a:rPr lang="cs-CZ" dirty="0" err="1" smtClean="0"/>
              <a:t>February</a:t>
            </a:r>
            <a:r>
              <a:rPr lang="cs-CZ" dirty="0" smtClean="0"/>
              <a:t> 2006. [online]. [cit. 2009-07-17]. Dostupné z WWW: &lt;www.</a:t>
            </a:r>
            <a:r>
              <a:rPr lang="cs-CZ" dirty="0" err="1" smtClean="0"/>
              <a:t>lefis.org</a:t>
            </a:r>
            <a:r>
              <a:rPr lang="cs-CZ" dirty="0" smtClean="0"/>
              <a:t>/</a:t>
            </a:r>
            <a:r>
              <a:rPr lang="cs-CZ" dirty="0" err="1" smtClean="0"/>
              <a:t>meetings</a:t>
            </a:r>
            <a:r>
              <a:rPr lang="cs-CZ" dirty="0" smtClean="0"/>
              <a:t>/</a:t>
            </a:r>
            <a:r>
              <a:rPr lang="cs-CZ" dirty="0" err="1" smtClean="0"/>
              <a:t>general</a:t>
            </a:r>
            <a:r>
              <a:rPr lang="cs-CZ" dirty="0" smtClean="0"/>
              <a:t>/</a:t>
            </a:r>
            <a:r>
              <a:rPr lang="cs-CZ" dirty="0" err="1" smtClean="0"/>
              <a:t>firenze</a:t>
            </a:r>
            <a:r>
              <a:rPr lang="cs-CZ" dirty="0" smtClean="0"/>
              <a:t>_2006/</a:t>
            </a:r>
            <a:r>
              <a:rPr lang="cs-CZ" dirty="0" err="1" smtClean="0"/>
              <a:t>presentations</a:t>
            </a:r>
            <a:r>
              <a:rPr lang="cs-CZ" dirty="0" smtClean="0"/>
              <a:t>/TXT72.pdf&gt;.</a:t>
            </a:r>
          </a:p>
          <a:p>
            <a:pPr lvl="0">
              <a:spcAft>
                <a:spcPts val="600"/>
              </a:spcAft>
            </a:pPr>
            <a:r>
              <a:rPr lang="cs-CZ" i="1" dirty="0" smtClean="0"/>
              <a:t>Internet </a:t>
            </a:r>
            <a:r>
              <a:rPr lang="cs-CZ" i="1" dirty="0" err="1" smtClean="0"/>
              <a:t>World</a:t>
            </a:r>
            <a:r>
              <a:rPr lang="cs-CZ" i="1" dirty="0" smtClean="0"/>
              <a:t> </a:t>
            </a:r>
            <a:r>
              <a:rPr lang="cs-CZ" i="1" dirty="0" err="1" smtClean="0"/>
              <a:t>Stats</a:t>
            </a:r>
            <a:r>
              <a:rPr lang="cs-CZ" i="1" dirty="0" smtClean="0"/>
              <a:t>.</a:t>
            </a:r>
            <a:r>
              <a:rPr lang="cs-CZ" dirty="0" smtClean="0"/>
              <a:t> [online]. [cit. 2009-07-14]. Dostupné z WWW: &lt;http://www.</a:t>
            </a:r>
            <a:r>
              <a:rPr lang="cs-CZ" dirty="0" err="1" smtClean="0"/>
              <a:t>internetworldstats.com</a:t>
            </a:r>
            <a:r>
              <a:rPr lang="cs-CZ" dirty="0" smtClean="0"/>
              <a:t>/</a:t>
            </a:r>
            <a:r>
              <a:rPr lang="cs-CZ" dirty="0" err="1" smtClean="0"/>
              <a:t>stats.htm</a:t>
            </a:r>
            <a:r>
              <a:rPr lang="cs-CZ" dirty="0" smtClean="0"/>
              <a:t>&gt;.</a:t>
            </a:r>
          </a:p>
          <a:p>
            <a:pPr lvl="0">
              <a:spcAft>
                <a:spcPts val="600"/>
              </a:spcAft>
            </a:pPr>
            <a:r>
              <a:rPr lang="cs-CZ" dirty="0" smtClean="0"/>
              <a:t>ŠTĚDROŇ, B. </a:t>
            </a:r>
            <a:r>
              <a:rPr lang="cs-CZ" i="1" dirty="0" smtClean="0"/>
              <a:t>Manažerské řízení a informační technologie</a:t>
            </a:r>
            <a:r>
              <a:rPr lang="cs-CZ" dirty="0" smtClean="0"/>
              <a:t>. </a:t>
            </a:r>
            <a:r>
              <a:rPr lang="cs-CZ" dirty="0" err="1" smtClean="0"/>
              <a:t>Grada</a:t>
            </a:r>
            <a:r>
              <a:rPr lang="cs-CZ" dirty="0" smtClean="0"/>
              <a:t>, 2006. </a:t>
            </a:r>
            <a:br>
              <a:rPr lang="cs-CZ" dirty="0" smtClean="0"/>
            </a:br>
            <a:r>
              <a:rPr lang="cs-CZ" dirty="0" smtClean="0"/>
              <a:t>ISBN 978-80-247-2052-4.</a:t>
            </a:r>
          </a:p>
          <a:p>
            <a:pPr lvl="0">
              <a:spcAft>
                <a:spcPts val="600"/>
              </a:spcAft>
            </a:pPr>
            <a:r>
              <a:rPr lang="cs-CZ" dirty="0" smtClean="0"/>
              <a:t>ŠTĚDROŇ, B., BUDIŠ P., ŠTĚDROŇ, B. jun, </a:t>
            </a:r>
            <a:r>
              <a:rPr lang="cs-CZ" i="1" dirty="0" smtClean="0"/>
              <a:t>Marketing a nová ekonomika,</a:t>
            </a:r>
            <a:r>
              <a:rPr lang="cs-CZ" dirty="0" smtClean="0"/>
              <a:t> C.H.BECK   2009, ISBN 978-80-7400-146-8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900494"/>
          </a:xfrm>
        </p:spPr>
        <p:txBody>
          <a:bodyPr/>
          <a:lstStyle/>
          <a:p>
            <a:r>
              <a:rPr lang="cs-CZ" dirty="0" err="1" smtClean="0"/>
              <a:t>Megaintegrace</a:t>
            </a:r>
            <a:endParaRPr lang="cs-CZ" dirty="0" smtClean="0"/>
          </a:p>
          <a:p>
            <a:r>
              <a:rPr lang="cs-CZ" dirty="0" smtClean="0"/>
              <a:t>GRID </a:t>
            </a:r>
            <a:r>
              <a:rPr lang="cs-CZ" dirty="0" err="1" smtClean="0"/>
              <a:t>Computing</a:t>
            </a:r>
            <a:endParaRPr lang="cs-CZ" dirty="0" smtClean="0"/>
          </a:p>
          <a:p>
            <a:r>
              <a:rPr lang="cs-CZ" dirty="0" smtClean="0"/>
              <a:t>trendy budoucího vývoje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Megaintegrace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konference </a:t>
            </a:r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Media Summit v roce 2006, </a:t>
            </a:r>
            <a:r>
              <a:rPr lang="cs-CZ" dirty="0" err="1" smtClean="0"/>
              <a:t>Forbes</a:t>
            </a:r>
            <a:r>
              <a:rPr lang="cs-CZ" dirty="0" smtClean="0"/>
              <a:t> </a:t>
            </a:r>
            <a:r>
              <a:rPr lang="cs-CZ" dirty="0" err="1" smtClean="0"/>
              <a:t>Global</a:t>
            </a:r>
            <a:r>
              <a:rPr lang="cs-CZ" dirty="0" smtClean="0"/>
              <a:t> 2000</a:t>
            </a:r>
          </a:p>
          <a:p>
            <a:r>
              <a:rPr lang="cs-CZ" dirty="0" smtClean="0"/>
              <a:t>trend pozorovaný mezi společnostmi z oblasti telekomunikací, médií a IT (TMT)</a:t>
            </a:r>
          </a:p>
          <a:p>
            <a:r>
              <a:rPr lang="cs-CZ" sz="2800" cap="all" dirty="0" err="1" smtClean="0"/>
              <a:t>Štědroň</a:t>
            </a:r>
            <a:r>
              <a:rPr lang="cs-CZ" sz="2800" cap="all" dirty="0" smtClean="0"/>
              <a:t>, B.; </a:t>
            </a:r>
            <a:r>
              <a:rPr lang="cs-CZ" sz="2800" cap="all" dirty="0" err="1" smtClean="0"/>
              <a:t>Lohnickij</a:t>
            </a:r>
            <a:r>
              <a:rPr lang="cs-CZ" sz="2800" dirty="0" smtClean="0"/>
              <a:t>, O. </a:t>
            </a:r>
            <a:r>
              <a:rPr lang="cs-CZ" sz="2800" dirty="0" err="1" smtClean="0"/>
              <a:t>Megaintegrace</a:t>
            </a:r>
            <a:r>
              <a:rPr lang="cs-CZ" sz="2800" dirty="0" smtClean="0"/>
              <a:t>. </a:t>
            </a:r>
            <a:r>
              <a:rPr lang="cs-CZ" sz="2800" i="1" dirty="0" smtClean="0"/>
              <a:t>Automatizace: Trendy pro manažery</a:t>
            </a:r>
            <a:r>
              <a:rPr lang="cs-CZ" sz="2800" dirty="0" smtClean="0"/>
              <a:t>, 2008, </a:t>
            </a:r>
            <a:r>
              <a:rPr lang="cs-CZ" sz="2800" dirty="0" err="1" smtClean="0"/>
              <a:t>roč</a:t>
            </a:r>
            <a:r>
              <a:rPr lang="cs-CZ" sz="2800" dirty="0" smtClean="0"/>
              <a:t>. 51, č. 7-8, s. 447.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Vazby a korelační koeficienty mezi TMT sektory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8" name="obrázek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71613"/>
            <a:ext cx="3432101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571612"/>
            <a:ext cx="3431379" cy="350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obrázek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5500702"/>
            <a:ext cx="41624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/>
          <p:nvPr/>
        </p:nvSpPr>
        <p:spPr>
          <a:xfrm>
            <a:off x="785786" y="5000636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TMT rok 2000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714876" y="5000636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TMT rok 2005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072066" y="5643578"/>
            <a:ext cx="3929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Výsledné korelační koeficienty mezi vývojem tržeb v analyzovaných odvětvích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 budoucího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inteligentní rozhraní</a:t>
            </a:r>
          </a:p>
          <a:p>
            <a:r>
              <a:rPr lang="cs-CZ" dirty="0" err="1" smtClean="0"/>
              <a:t>pervasive</a:t>
            </a:r>
            <a:r>
              <a:rPr lang="cs-CZ" dirty="0" smtClean="0"/>
              <a:t> </a:t>
            </a:r>
            <a:r>
              <a:rPr lang="cs-CZ" dirty="0" err="1" smtClean="0"/>
              <a:t>networks</a:t>
            </a:r>
            <a:r>
              <a:rPr lang="cs-CZ" dirty="0" smtClean="0"/>
              <a:t> (internet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things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thought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endParaRPr lang="cs-CZ" dirty="0" smtClean="0"/>
          </a:p>
          <a:p>
            <a:r>
              <a:rPr lang="cs-CZ" dirty="0" smtClean="0"/>
              <a:t>RFID</a:t>
            </a:r>
          </a:p>
          <a:p>
            <a:r>
              <a:rPr lang="cs-CZ" dirty="0" smtClean="0"/>
              <a:t>utility </a:t>
            </a:r>
            <a:r>
              <a:rPr lang="cs-CZ" dirty="0" err="1" smtClean="0"/>
              <a:t>computing</a:t>
            </a:r>
            <a:endParaRPr lang="cs-CZ" dirty="0" smtClean="0"/>
          </a:p>
          <a:p>
            <a:r>
              <a:rPr lang="cs-CZ" dirty="0" smtClean="0"/>
              <a:t>GRID </a:t>
            </a:r>
            <a:r>
              <a:rPr lang="cs-CZ" dirty="0" err="1" smtClean="0"/>
              <a:t>computing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GRID </a:t>
            </a:r>
            <a:r>
              <a:rPr lang="cs-CZ" dirty="0" err="1" smtClean="0"/>
              <a:t>computing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distribuované výpočty využívající existující výpočetní kapacity jednotlivců a institucí</a:t>
            </a:r>
          </a:p>
          <a:p>
            <a:r>
              <a:rPr lang="cs-CZ" dirty="0" smtClean="0"/>
              <a:t>reprezentantem je platforma BOINC (</a:t>
            </a:r>
            <a:r>
              <a:rPr lang="cs-CZ" dirty="0" err="1" smtClean="0"/>
              <a:t>Berkeley</a:t>
            </a:r>
            <a:r>
              <a:rPr lang="cs-CZ" dirty="0" smtClean="0"/>
              <a:t> Open </a:t>
            </a:r>
            <a:r>
              <a:rPr lang="cs-CZ" dirty="0" err="1" smtClean="0"/>
              <a:t>Infrastructure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Network </a:t>
            </a:r>
            <a:r>
              <a:rPr lang="cs-CZ" dirty="0" err="1" smtClean="0"/>
              <a:t>Computing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otevřená infrastruktura použitelná na osobních počítačích</a:t>
            </a:r>
          </a:p>
          <a:p>
            <a:r>
              <a:rPr lang="cs-CZ" dirty="0" smtClean="0"/>
              <a:t>kredit = uměle vytvořená jednotka pro poměřování výpočetního výkonu PC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Aktuálně řešené úlohy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SETI@</a:t>
            </a:r>
            <a:r>
              <a:rPr lang="cs-CZ" b="1" dirty="0" err="1" smtClean="0"/>
              <a:t>Home</a:t>
            </a:r>
            <a:r>
              <a:rPr lang="cs-CZ" dirty="0" smtClean="0"/>
              <a:t> – hledá radiový důkaz existence mimozemského života</a:t>
            </a:r>
          </a:p>
          <a:p>
            <a:r>
              <a:rPr lang="cs-CZ" b="1" dirty="0" err="1" smtClean="0"/>
              <a:t>Rosetta</a:t>
            </a:r>
            <a:r>
              <a:rPr lang="cs-CZ" b="1" dirty="0" smtClean="0"/>
              <a:t>@</a:t>
            </a:r>
            <a:r>
              <a:rPr lang="cs-CZ" b="1" dirty="0" err="1" smtClean="0"/>
              <a:t>Home</a:t>
            </a:r>
            <a:r>
              <a:rPr lang="cs-CZ" dirty="0" smtClean="0"/>
              <a:t> – léčba lidských nemocí</a:t>
            </a:r>
          </a:p>
          <a:p>
            <a:r>
              <a:rPr lang="cs-CZ" b="1" dirty="0" err="1" smtClean="0"/>
              <a:t>World</a:t>
            </a:r>
            <a:r>
              <a:rPr lang="cs-CZ" b="1" dirty="0" smtClean="0"/>
              <a:t> </a:t>
            </a:r>
            <a:r>
              <a:rPr lang="cs-CZ" b="1" dirty="0" err="1" smtClean="0"/>
              <a:t>Community</a:t>
            </a:r>
            <a:r>
              <a:rPr lang="cs-CZ" b="1" dirty="0" smtClean="0"/>
              <a:t> </a:t>
            </a:r>
            <a:r>
              <a:rPr lang="cs-CZ" b="1" dirty="0" err="1" smtClean="0"/>
              <a:t>Grid</a:t>
            </a:r>
            <a:r>
              <a:rPr lang="cs-CZ" b="1" dirty="0" smtClean="0"/>
              <a:t> </a:t>
            </a:r>
            <a:r>
              <a:rPr lang="cs-CZ" dirty="0" smtClean="0"/>
              <a:t>– rozsáhlý výzkum HIV/AIDS, rakovinu, malárii, energii apod.</a:t>
            </a:r>
          </a:p>
          <a:p>
            <a:r>
              <a:rPr lang="cs-CZ" b="1" dirty="0" err="1" smtClean="0"/>
              <a:t>Climate</a:t>
            </a:r>
            <a:r>
              <a:rPr lang="cs-CZ" b="1" dirty="0" smtClean="0"/>
              <a:t> </a:t>
            </a:r>
            <a:r>
              <a:rPr lang="cs-CZ" b="1" dirty="0" err="1" smtClean="0"/>
              <a:t>Prediction</a:t>
            </a:r>
            <a:r>
              <a:rPr lang="cs-CZ" b="1" dirty="0" smtClean="0"/>
              <a:t> </a:t>
            </a:r>
            <a:r>
              <a:rPr lang="cs-CZ" dirty="0" smtClean="0"/>
              <a:t>– studuje klimatické změny</a:t>
            </a:r>
          </a:p>
          <a:p>
            <a:r>
              <a:rPr lang="cs-CZ" smtClean="0"/>
              <a:t>apod.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Potenciál GRID </a:t>
            </a:r>
            <a:r>
              <a:rPr lang="cs-CZ" dirty="0" err="1" smtClean="0"/>
              <a:t>computingu</a:t>
            </a:r>
            <a:endParaRPr lang="cs-CZ" dirty="0"/>
          </a:p>
        </p:txBody>
      </p:sp>
      <p:pic>
        <p:nvPicPr>
          <p:cNvPr id="2050" name="Graf 1"/>
          <p:cNvPicPr>
            <a:picLocks noGrp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500174"/>
            <a:ext cx="671517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Graf 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4143380"/>
            <a:ext cx="3221037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Graf 10"/>
          <p:cNvPicPr>
            <a:picLocks noChangeArrowheads="1"/>
          </p:cNvPicPr>
          <p:nvPr/>
        </p:nvPicPr>
        <p:blipFill>
          <a:blip r:embed="rId4"/>
          <a:srcRect b="-23"/>
          <a:stretch>
            <a:fillRect/>
          </a:stretch>
        </p:blipFill>
        <p:spPr bwMode="auto">
          <a:xfrm>
            <a:off x="4714876" y="4143380"/>
            <a:ext cx="3430587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GRIDy</a:t>
            </a:r>
            <a:r>
              <a:rPr lang="cs-CZ" dirty="0" smtClean="0"/>
              <a:t> v českém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výzkum vysoce paralelních a distribuovaných výpočetních systémů na Masarykově Univerzitě v Brně</a:t>
            </a:r>
          </a:p>
          <a:p>
            <a:r>
              <a:rPr lang="cs-CZ" dirty="0" smtClean="0"/>
              <a:t>podporuje MŠMT a CESNET</a:t>
            </a:r>
          </a:p>
          <a:p>
            <a:r>
              <a:rPr lang="cs-CZ" dirty="0" smtClean="0"/>
              <a:t>výkon svých počítačů nabízí Vysoká škola manažerské informatiky a ekonomiky</a:t>
            </a:r>
          </a:p>
          <a:p>
            <a:r>
              <a:rPr lang="cs-CZ" dirty="0" smtClean="0"/>
              <a:t>výuka v rámci specializovaných předmětů, např. ČVUT FEL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195</TotalTime>
  <Words>469</Words>
  <Application>Microsoft Office PowerPoint</Application>
  <PresentationFormat>Předvádění na obrazovce (4:3)</PresentationFormat>
  <Paragraphs>90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Modul</vt:lpstr>
      <vt:lpstr>Systémové aspekty technologického vývoje a lidského činitele </vt:lpstr>
      <vt:lpstr>Obsah</vt:lpstr>
      <vt:lpstr>Megaintegrace</vt:lpstr>
      <vt:lpstr>Vazby a korelační koeficienty mezi TMT sektory</vt:lpstr>
      <vt:lpstr>Trendy budoucího vývoje</vt:lpstr>
      <vt:lpstr>GRID computing</vt:lpstr>
      <vt:lpstr>Aktuálně řešené úlohy</vt:lpstr>
      <vt:lpstr>Potenciál GRID computingu</vt:lpstr>
      <vt:lpstr>GRIDy v českém prostředí</vt:lpstr>
      <vt:lpstr>GRIDy v českém prostředí</vt:lpstr>
      <vt:lpstr>GRIDy v českém prostředí</vt:lpstr>
      <vt:lpstr>GRIDy v českém prostředí</vt:lpstr>
      <vt:lpstr>Závěr</vt:lpstr>
      <vt:lpstr>Snímek 14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Systémové aspekty technologického vývoje a lidského činitele</dc:title>
  <dc:creator>Jana Halířová</dc:creator>
  <cp:lastModifiedBy>Jana Halířová</cp:lastModifiedBy>
  <cp:revision>38</cp:revision>
  <dcterms:created xsi:type="dcterms:W3CDTF">2009-09-14T06:27:47Z</dcterms:created>
  <dcterms:modified xsi:type="dcterms:W3CDTF">2009-10-12T21:01:23Z</dcterms:modified>
</cp:coreProperties>
</file>