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1D5FAA0-7A5D-4B3B-8767-B73EBA3B3DA6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7AE6C0-FDD1-449B-B371-9C89F66044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5FAA0-7A5D-4B3B-8767-B73EBA3B3DA6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7AE6C0-FDD1-449B-B371-9C89F6604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1D5FAA0-7A5D-4B3B-8767-B73EBA3B3DA6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7AE6C0-FDD1-449B-B371-9C89F6604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5FAA0-7A5D-4B3B-8767-B73EBA3B3DA6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7AE6C0-FDD1-449B-B371-9C89F6604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D5FAA0-7A5D-4B3B-8767-B73EBA3B3DA6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37AE6C0-FDD1-449B-B371-9C89F66044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5FAA0-7A5D-4B3B-8767-B73EBA3B3DA6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7AE6C0-FDD1-449B-B371-9C89F6604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5FAA0-7A5D-4B3B-8767-B73EBA3B3DA6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7AE6C0-FDD1-449B-B371-9C89F6604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5FAA0-7A5D-4B3B-8767-B73EBA3B3DA6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7AE6C0-FDD1-449B-B371-9C89F6604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D5FAA0-7A5D-4B3B-8767-B73EBA3B3DA6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7AE6C0-FDD1-449B-B371-9C89F6604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5FAA0-7A5D-4B3B-8767-B73EBA3B3DA6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7AE6C0-FDD1-449B-B371-9C89F6604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5FAA0-7A5D-4B3B-8767-B73EBA3B3DA6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7AE6C0-FDD1-449B-B371-9C89F660448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1D5FAA0-7A5D-4B3B-8767-B73EBA3B3DA6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37AE6C0-FDD1-449B-B371-9C89F66044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Deferred tuition fee in THE CR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71800" y="3539864"/>
            <a:ext cx="5697420" cy="1617328"/>
          </a:xfrm>
        </p:spPr>
        <p:txBody>
          <a:bodyPr>
            <a:normAutofit/>
          </a:bodyPr>
          <a:lstStyle/>
          <a:p>
            <a:r>
              <a:rPr lang="cs-CZ" dirty="0" smtClean="0"/>
              <a:t>Petr Wawrosz</a:t>
            </a:r>
          </a:p>
          <a:p>
            <a:r>
              <a:rPr lang="cs-CZ" dirty="0" smtClean="0"/>
              <a:t>Herbert Heissler</a:t>
            </a:r>
          </a:p>
          <a:p>
            <a:r>
              <a:rPr lang="en-US" dirty="0" smtClean="0"/>
              <a:t>University of Finance and Administration</a:t>
            </a:r>
          </a:p>
          <a:p>
            <a:r>
              <a:rPr lang="cs-CZ" dirty="0" smtClean="0"/>
              <a:t>Prague, Czech Republic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45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 of Czech Citizens </a:t>
            </a:r>
            <a:r>
              <a:rPr lang="en-US" dirty="0" err="1" smtClean="0"/>
              <a:t>Studing</a:t>
            </a:r>
            <a:r>
              <a:rPr lang="en-US" dirty="0" smtClean="0"/>
              <a:t> at Czech Universities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1993: 123 thousands</a:t>
            </a:r>
          </a:p>
          <a:p>
            <a:r>
              <a:rPr lang="en-US" dirty="0" smtClean="0"/>
              <a:t>2011: 357 thousands 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Impossible</a:t>
            </a:r>
            <a:r>
              <a:rPr lang="cs-CZ" dirty="0" smtClean="0"/>
              <a:t> </a:t>
            </a:r>
            <a:r>
              <a:rPr lang="cs-CZ" dirty="0" err="1" smtClean="0"/>
              <a:t>trinity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en-US" dirty="0"/>
              <a:t>larger quantity, higher quality and moderate public spending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80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Human Capital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Decline importance of other factors:</a:t>
            </a:r>
            <a:br>
              <a:rPr lang="en-US" dirty="0" smtClean="0"/>
            </a:br>
            <a:r>
              <a:rPr lang="en-US" dirty="0" smtClean="0"/>
              <a:t>- raw materials</a:t>
            </a:r>
            <a:br>
              <a:rPr lang="en-US" dirty="0" smtClean="0"/>
            </a:br>
            <a:r>
              <a:rPr lang="en-US" dirty="0" smtClean="0"/>
              <a:t>- capitals tocks</a:t>
            </a:r>
            <a:br>
              <a:rPr lang="en-US" dirty="0" smtClean="0"/>
            </a:br>
            <a:r>
              <a:rPr lang="en-US" dirty="0" smtClean="0"/>
              <a:t>- technology </a:t>
            </a:r>
            <a:endParaRPr lang="cs-CZ" dirty="0" smtClean="0"/>
          </a:p>
          <a:p>
            <a:endParaRPr lang="cs-CZ" dirty="0"/>
          </a:p>
          <a:p>
            <a:r>
              <a:rPr lang="en-US" dirty="0" smtClean="0"/>
              <a:t>Human capital</a:t>
            </a:r>
            <a:br>
              <a:rPr lang="en-US" dirty="0" smtClean="0"/>
            </a:br>
            <a:r>
              <a:rPr lang="en-US" dirty="0" smtClean="0"/>
              <a:t>- private and public returns</a:t>
            </a:r>
          </a:p>
          <a:p>
            <a:r>
              <a:rPr lang="en-US" dirty="0" smtClean="0"/>
              <a:t>Education for </a:t>
            </a:r>
            <a:r>
              <a:rPr lang="en-US" dirty="0" err="1" smtClean="0"/>
              <a:t>citisenships</a:t>
            </a:r>
            <a:r>
              <a:rPr lang="en-US" dirty="0" smtClean="0"/>
              <a:t>  versus vocational training</a:t>
            </a:r>
          </a:p>
        </p:txBody>
      </p:sp>
    </p:spTree>
    <p:extLst>
      <p:ext uri="{BB962C8B-B14F-4D97-AF65-F5344CB8AC3E}">
        <p14:creationId xmlns:p14="http://schemas.microsoft.com/office/powerpoint/2010/main" val="318429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connected with </a:t>
            </a:r>
            <a:r>
              <a:rPr lang="en-US" dirty="0" err="1" smtClean="0"/>
              <a:t>investmenst</a:t>
            </a:r>
            <a:r>
              <a:rPr lang="en-US" dirty="0" smtClean="0"/>
              <a:t> in HC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benefits are realized ex post</a:t>
            </a:r>
          </a:p>
          <a:p>
            <a:r>
              <a:rPr lang="en-US" dirty="0" smtClean="0"/>
              <a:t>Owner of HC cannot give satisfied guarantee</a:t>
            </a:r>
            <a:endParaRPr lang="cs-CZ" dirty="0" smtClean="0"/>
          </a:p>
          <a:p>
            <a:endParaRPr lang="cs-CZ" dirty="0"/>
          </a:p>
          <a:p>
            <a:r>
              <a:rPr lang="en-US" dirty="0" smtClean="0"/>
              <a:t>How to overcome liquidity constraint : postpone payment to the period when borrower earn enough money</a:t>
            </a:r>
            <a:endParaRPr lang="cs-CZ" dirty="0" smtClean="0"/>
          </a:p>
          <a:p>
            <a:r>
              <a:rPr lang="en-US" dirty="0" smtClean="0"/>
              <a:t>Possible ways:</a:t>
            </a:r>
            <a:br>
              <a:rPr lang="en-US" dirty="0" smtClean="0"/>
            </a:br>
            <a:r>
              <a:rPr lang="en-US" dirty="0" smtClean="0"/>
              <a:t>- Human Capital Contract</a:t>
            </a:r>
            <a:br>
              <a:rPr lang="en-US" dirty="0" smtClean="0"/>
            </a:br>
            <a:r>
              <a:rPr lang="en-US" dirty="0" smtClean="0"/>
              <a:t>- Graduate tax</a:t>
            </a:r>
            <a:br>
              <a:rPr lang="en-US" dirty="0" smtClean="0"/>
            </a:br>
            <a:r>
              <a:rPr lang="en-US" dirty="0" smtClean="0"/>
              <a:t>- Income Contingent Loan</a:t>
            </a:r>
          </a:p>
        </p:txBody>
      </p:sp>
    </p:spTree>
    <p:extLst>
      <p:ext uri="{BB962C8B-B14F-4D97-AF65-F5344CB8AC3E}">
        <p14:creationId xmlns:p14="http://schemas.microsoft.com/office/powerpoint/2010/main" val="46317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Capital CONTRACTS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= </a:t>
            </a:r>
            <a:r>
              <a:rPr lang="en-US" dirty="0"/>
              <a:t>a voluntary private contract between a student and an investor in which a student commits part of his future earnings to an investor for a fixed period of time in exchange for capital for financing </a:t>
            </a:r>
            <a:r>
              <a:rPr lang="en-US" dirty="0" smtClean="0"/>
              <a:t>education</a:t>
            </a:r>
            <a:endParaRPr lang="cs-CZ" dirty="0"/>
          </a:p>
          <a:p>
            <a:r>
              <a:rPr lang="en-US" dirty="0" smtClean="0"/>
              <a:t>Main parameters:</a:t>
            </a:r>
            <a:br>
              <a:rPr lang="en-US" dirty="0" smtClean="0"/>
            </a:br>
            <a:r>
              <a:rPr lang="en-US" dirty="0" smtClean="0"/>
              <a:t>- percentage of income and the repayment period</a:t>
            </a:r>
          </a:p>
          <a:p>
            <a:r>
              <a:rPr lang="en-US" dirty="0" smtClean="0"/>
              <a:t>Disadvantages:</a:t>
            </a:r>
            <a:br>
              <a:rPr lang="en-US" dirty="0" smtClean="0"/>
            </a:br>
            <a:r>
              <a:rPr lang="en-US" dirty="0" smtClean="0"/>
              <a:t>- hidden income</a:t>
            </a:r>
            <a:br>
              <a:rPr lang="en-US" dirty="0" smtClean="0"/>
            </a:br>
            <a:r>
              <a:rPr lang="en-US" dirty="0" smtClean="0"/>
              <a:t>- adverse selection</a:t>
            </a:r>
            <a:br>
              <a:rPr lang="en-US" dirty="0" smtClean="0"/>
            </a:br>
            <a:r>
              <a:rPr lang="en-US" dirty="0" smtClean="0"/>
              <a:t>- willingness investors to invest money for lung run (bad example: MRU)</a:t>
            </a:r>
          </a:p>
        </p:txBody>
      </p:sp>
    </p:spTree>
    <p:extLst>
      <p:ext uri="{BB962C8B-B14F-4D97-AF65-F5344CB8AC3E}">
        <p14:creationId xmlns:p14="http://schemas.microsoft.com/office/powerpoint/2010/main" val="189536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Tax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lend money to student (can give directly money to university)</a:t>
            </a:r>
          </a:p>
          <a:p>
            <a:r>
              <a:rPr lang="en-US" dirty="0" smtClean="0"/>
              <a:t>Student return money in form of graduate tax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4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Contingent LOAN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Australia (</a:t>
            </a:r>
            <a:r>
              <a:rPr lang="en-US" dirty="0" err="1" smtClean="0"/>
              <a:t>HECS</a:t>
            </a:r>
            <a:r>
              <a:rPr lang="en-US" dirty="0" smtClean="0"/>
              <a:t>, HELP)</a:t>
            </a:r>
          </a:p>
          <a:p>
            <a:r>
              <a:rPr lang="en-US" dirty="0" smtClean="0"/>
              <a:t>Great Britain</a:t>
            </a:r>
          </a:p>
          <a:p>
            <a:r>
              <a:rPr lang="en-US" dirty="0" smtClean="0"/>
              <a:t>Government Participation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1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CZECH </a:t>
            </a:r>
            <a:r>
              <a:rPr lang="en-US" dirty="0" err="1" smtClean="0"/>
              <a:t>RePUblic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is necessary to explain (clearly stipulate):</a:t>
            </a:r>
            <a:br>
              <a:rPr lang="en-US" dirty="0" smtClean="0"/>
            </a:br>
            <a:r>
              <a:rPr lang="en-US" dirty="0" smtClean="0"/>
              <a:t>- The place of the student loan scheme or schemes in the total array of policy elements making up the complex sharing of higher educational cost. </a:t>
            </a:r>
            <a:br>
              <a:rPr lang="en-US" dirty="0" smtClean="0"/>
            </a:br>
            <a:r>
              <a:rPr lang="en-US" dirty="0" smtClean="0"/>
              <a:t>- The aim of the loan scheme. </a:t>
            </a:r>
            <a:br>
              <a:rPr lang="en-US" dirty="0" smtClean="0"/>
            </a:br>
            <a:r>
              <a:rPr lang="en-US" dirty="0" smtClean="0"/>
              <a:t>- The degree of subsidization (how much government subsidizes the loan). </a:t>
            </a:r>
            <a:br>
              <a:rPr lang="en-US" dirty="0" smtClean="0"/>
            </a:br>
            <a:r>
              <a:rPr lang="en-US" dirty="0" smtClean="0"/>
              <a:t>- The method of rationing or targeting (who </a:t>
            </a:r>
            <a:r>
              <a:rPr lang="en-US" dirty="0" err="1" smtClean="0"/>
              <a:t>recieves</a:t>
            </a:r>
            <a:r>
              <a:rPr lang="en-US" dirty="0" smtClean="0"/>
              <a:t> loans). </a:t>
            </a:r>
            <a:br>
              <a:rPr lang="en-US" dirty="0" smtClean="0"/>
            </a:br>
            <a:r>
              <a:rPr lang="en-US" dirty="0" smtClean="0"/>
              <a:t>- Default risk. </a:t>
            </a:r>
            <a:br>
              <a:rPr lang="en-US" dirty="0" smtClean="0"/>
            </a:br>
            <a:r>
              <a:rPr lang="en-US" dirty="0" smtClean="0"/>
              <a:t>- The manageability of repayments. </a:t>
            </a:r>
            <a:br>
              <a:rPr lang="en-US" dirty="0" smtClean="0"/>
            </a:br>
            <a:r>
              <a:rPr lang="en-US" dirty="0" smtClean="0"/>
              <a:t>- Method of disbursement.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</TotalTime>
  <Words>176</Words>
  <Application>Microsoft Office PowerPoint</Application>
  <PresentationFormat>Předvádění na obrazovce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Bohatý</vt:lpstr>
      <vt:lpstr>Deferred tuition fee in THE CR </vt:lpstr>
      <vt:lpstr>Number of Czech Citizens Studing at Czech Universities</vt:lpstr>
      <vt:lpstr>Importance of Human Capital</vt:lpstr>
      <vt:lpstr>Problems connected with investmenst in HC</vt:lpstr>
      <vt:lpstr>HUMAN Capital CONTRACTS</vt:lpstr>
      <vt:lpstr>Graduate Tax</vt:lpstr>
      <vt:lpstr>INCOME Contingent LOAN</vt:lpstr>
      <vt:lpstr>CZECH RePUblic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Deferred tuition fee in THE CR </dc:title>
  <dc:creator>Wawi</dc:creator>
  <cp:lastModifiedBy>Wawi</cp:lastModifiedBy>
  <cp:revision>11</cp:revision>
  <dcterms:created xsi:type="dcterms:W3CDTF">2012-09-18T14:21:17Z</dcterms:created>
  <dcterms:modified xsi:type="dcterms:W3CDTF">2012-09-18T15:36:54Z</dcterms:modified>
</cp:coreProperties>
</file>