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78" r:id="rId9"/>
    <p:sldId id="262" r:id="rId10"/>
    <p:sldId id="277" r:id="rId11"/>
    <p:sldId id="263" r:id="rId12"/>
    <p:sldId id="264" r:id="rId13"/>
    <p:sldId id="265" r:id="rId14"/>
    <p:sldId id="267" r:id="rId15"/>
    <p:sldId id="268" r:id="rId16"/>
    <p:sldId id="270" r:id="rId17"/>
    <p:sldId id="275" r:id="rId18"/>
    <p:sldId id="272" r:id="rId19"/>
    <p:sldId id="273" r:id="rId20"/>
    <p:sldId id="271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E0E32-8CD1-4593-A8F9-5677E25F55D0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03D8B-BA2B-4DD6-9B1A-6C738404BE6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http://kredo.reformy-msmt.cz/download/</a:t>
            </a:r>
            <a:r>
              <a:rPr lang="cs-CZ" dirty="0" smtClean="0"/>
              <a:t>(Quinn 2002, srovnej </a:t>
            </a:r>
            <a:r>
              <a:rPr lang="cs-CZ" dirty="0" err="1" smtClean="0"/>
              <a:t>Conway</a:t>
            </a:r>
            <a:r>
              <a:rPr lang="cs-CZ" dirty="0" smtClean="0"/>
              <a:t> 2001: 4)</a:t>
            </a:r>
            <a:r>
              <a:rPr lang="cs-CZ" dirty="0" smtClean="0"/>
              <a:t>w-19-2/KREDO_prezentace_150219_2_</a:t>
            </a:r>
            <a:r>
              <a:rPr lang="cs-CZ" dirty="0" err="1" smtClean="0"/>
              <a:t>Hulikova</a:t>
            </a:r>
            <a:r>
              <a:rPr lang="cs-CZ" dirty="0" smtClean="0"/>
              <a:t>-</a:t>
            </a:r>
            <a:r>
              <a:rPr lang="cs-CZ" dirty="0" err="1" smtClean="0"/>
              <a:t>Tesarkova</a:t>
            </a:r>
            <a:r>
              <a:rPr lang="cs-CZ" dirty="0" smtClean="0"/>
              <a:t>-</a:t>
            </a:r>
            <a:r>
              <a:rPr lang="cs-CZ" dirty="0" err="1" smtClean="0"/>
              <a:t>Hulik</a:t>
            </a:r>
            <a:r>
              <a:rPr lang="cs-CZ" dirty="0" smtClean="0"/>
              <a:t>-Hraba.</a:t>
            </a:r>
            <a:r>
              <a:rPr lang="cs-CZ" dirty="0" err="1" smtClean="0"/>
              <a:t>pdf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 err="1" smtClean="0"/>
              <a:t>Quinn</a:t>
            </a:r>
            <a:r>
              <a:rPr lang="cs-CZ" dirty="0" smtClean="0"/>
              <a:t> 2002, srovnej </a:t>
            </a:r>
            <a:r>
              <a:rPr lang="cs-CZ" dirty="0" err="1" smtClean="0"/>
              <a:t>Conway</a:t>
            </a:r>
            <a:r>
              <a:rPr lang="cs-CZ" dirty="0" smtClean="0"/>
              <a:t> 2001: 4)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03D8B-BA2B-4DD6-9B1A-6C738404BE69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STUDIJNÍ NEÚSPĚŠNOST NA ČESKÝCH VYSOKÝCH ŠKOLÁCH (A DŮVODY, KTERÉ K NÍ VEDOU)1) Magdalena </a:t>
            </a:r>
            <a:r>
              <a:rPr lang="cs-CZ" dirty="0" err="1" smtClean="0"/>
              <a:t>Mouralová</a:t>
            </a:r>
            <a:r>
              <a:rPr lang="cs-CZ" dirty="0" smtClean="0"/>
              <a:t>, Alice Tomášková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03D8B-BA2B-4DD6-9B1A-6C738404BE69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STUDIJNÍ NEÚSPĚŠNOST NA ČESKÝCH VYSOKÝCH ŠKOLÁCH (A DŮVODY, KTERÉ K NÍ VEDOU)1) Magdalena </a:t>
            </a:r>
            <a:r>
              <a:rPr lang="cs-CZ" dirty="0" err="1" smtClean="0"/>
              <a:t>Mouralová</a:t>
            </a:r>
            <a:r>
              <a:rPr lang="cs-CZ" dirty="0" smtClean="0"/>
              <a:t>, Alice Tomášková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03D8B-BA2B-4DD6-9B1A-6C738404BE69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AULA, roč. 15, 01 / 2007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03D8B-BA2B-4DD6-9B1A-6C738404BE69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3C93-4D62-4619-86FC-E8C4463667B1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6AA6-5D20-4341-AFB3-ED2097257F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3C93-4D62-4619-86FC-E8C4463667B1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6AA6-5D20-4341-AFB3-ED2097257F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3C93-4D62-4619-86FC-E8C4463667B1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6AA6-5D20-4341-AFB3-ED2097257F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3C93-4D62-4619-86FC-E8C4463667B1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6AA6-5D20-4341-AFB3-ED2097257F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3C93-4D62-4619-86FC-E8C4463667B1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6AA6-5D20-4341-AFB3-ED2097257F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3C93-4D62-4619-86FC-E8C4463667B1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6AA6-5D20-4341-AFB3-ED2097257F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3C93-4D62-4619-86FC-E8C4463667B1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6AA6-5D20-4341-AFB3-ED2097257F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3C93-4D62-4619-86FC-E8C4463667B1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6AA6-5D20-4341-AFB3-ED2097257F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3C93-4D62-4619-86FC-E8C4463667B1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6AA6-5D20-4341-AFB3-ED2097257F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3C93-4D62-4619-86FC-E8C4463667B1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6AA6-5D20-4341-AFB3-ED2097257F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3C93-4D62-4619-86FC-E8C4463667B1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6AA6-5D20-4341-AFB3-ED2097257F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A3C93-4D62-4619-86FC-E8C4463667B1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36AA6-5D20-4341-AFB3-ED2097257F9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Lidský kapitál a anomálie racionality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11152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Arnošt Klesla</a:t>
            </a:r>
          </a:p>
          <a:p>
            <a:r>
              <a:rPr lang="cs-CZ" sz="2000" b="1" dirty="0" smtClean="0">
                <a:solidFill>
                  <a:srgbClr val="FF0000"/>
                </a:solidFill>
              </a:rPr>
              <a:t>Konference lidský kapitál</a:t>
            </a:r>
          </a:p>
          <a:p>
            <a:r>
              <a:rPr lang="cs-CZ" sz="2000" b="1" dirty="0" smtClean="0">
                <a:solidFill>
                  <a:srgbClr val="FF0000"/>
                </a:solidFill>
              </a:rPr>
              <a:t>Praha </a:t>
            </a:r>
          </a:p>
          <a:p>
            <a:r>
              <a:rPr lang="cs-CZ" sz="2000" b="1" dirty="0" smtClean="0">
                <a:solidFill>
                  <a:srgbClr val="FF0000"/>
                </a:solidFill>
              </a:rPr>
              <a:t>Vysoká škola finanční a správní</a:t>
            </a:r>
          </a:p>
          <a:p>
            <a:r>
              <a:rPr lang="cs-CZ" sz="2000" b="1" dirty="0" smtClean="0">
                <a:solidFill>
                  <a:srgbClr val="FF0000"/>
                </a:solidFill>
              </a:rPr>
              <a:t>24.11.2017</a:t>
            </a:r>
            <a:endParaRPr lang="cs-CZ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Psychologická podstata drop-</a:t>
            </a:r>
            <a:r>
              <a:rPr lang="cs-CZ" sz="3600" b="1" dirty="0" err="1" smtClean="0"/>
              <a:t>outu</a:t>
            </a:r>
            <a:r>
              <a:rPr lang="cs-CZ" sz="3600" b="1" dirty="0" smtClean="0"/>
              <a:t> II.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77500" lnSpcReduction="20000"/>
          </a:bodyPr>
          <a:lstStyle/>
          <a:p>
            <a:r>
              <a:rPr lang="cs-CZ" sz="3400" dirty="0" smtClean="0"/>
              <a:t>Vztah mezi plánovačem a mužem činu je podle </a:t>
            </a:r>
            <a:r>
              <a:rPr lang="cs-CZ" sz="3400" dirty="0" err="1" smtClean="0"/>
              <a:t>Thalera</a:t>
            </a:r>
            <a:r>
              <a:rPr lang="cs-CZ" sz="3400" dirty="0" smtClean="0"/>
              <a:t> uvnitř naší mysli podobný jako v modelu pána a správce</a:t>
            </a:r>
          </a:p>
          <a:p>
            <a:r>
              <a:rPr lang="cs-CZ" sz="3400" b="1" dirty="0" smtClean="0"/>
              <a:t>Pán</a:t>
            </a:r>
            <a:r>
              <a:rPr lang="cs-CZ" sz="3400" dirty="0" smtClean="0"/>
              <a:t> (plánovač) v naší hlavě jedná jako dobrotivý, zásadový, předvídavý altruistický diktátor jednající ve prospěch </a:t>
            </a:r>
            <a:r>
              <a:rPr lang="cs-CZ" sz="3400" b="1" dirty="0" smtClean="0"/>
              <a:t>správce</a:t>
            </a:r>
            <a:r>
              <a:rPr lang="cs-CZ" sz="3400" dirty="0" smtClean="0"/>
              <a:t> (muže činu), který se chce bavit, je sobecký,  a zcela ignoruje budoucnost</a:t>
            </a:r>
          </a:p>
          <a:p>
            <a:r>
              <a:rPr lang="cs-CZ" sz="3400" dirty="0" smtClean="0"/>
              <a:t>K usměrnění muže činu má plánovač jako jeho pán dva nástroje</a:t>
            </a:r>
          </a:p>
          <a:p>
            <a:pPr lvl="1"/>
            <a:r>
              <a:rPr lang="cs-CZ" sz="3400" dirty="0" smtClean="0"/>
              <a:t>Odměny a tresty (účinné jen okamžitě)</a:t>
            </a:r>
          </a:p>
          <a:p>
            <a:pPr lvl="1"/>
            <a:r>
              <a:rPr lang="cs-CZ" sz="3400" dirty="0" smtClean="0"/>
              <a:t>Pravidla chování, která lze dlouhodobě vymáhat v podobě pocitu viny z (ne)splnění předsevzetí, nebo závazku</a:t>
            </a:r>
          </a:p>
          <a:p>
            <a:r>
              <a:rPr lang="cs-CZ" sz="3400" b="1" dirty="0" smtClean="0">
                <a:solidFill>
                  <a:srgbClr val="FF0000"/>
                </a:solidFill>
              </a:rPr>
              <a:t>Východisko: Pokud člověk dokáže zavést dokonalá pravidla, která jsou silou vůle dodržována, zlepší mu to život, byť za cenu určitého, mnohdy značného úsilí.</a:t>
            </a:r>
            <a:endParaRPr lang="cs-CZ" sz="340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cs-CZ" sz="33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Doktorské studium v ČR versus racionalita studentů - doktorandů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zákon o vysokých školách (§ 47, odst. 1): „</a:t>
            </a:r>
            <a:r>
              <a:rPr lang="cs-CZ" i="1" dirty="0" smtClean="0">
                <a:solidFill>
                  <a:srgbClr val="FF0000"/>
                </a:solidFill>
              </a:rPr>
              <a:t>Doktorský studijní program je zaměřen na vědecké bádání a samostatnou tvůrčí činnost v oblasti výzkumu nebo vývoje nebo na samostatnou teoretickou a tvůrčí činnost v oblasti umění.“</a:t>
            </a:r>
          </a:p>
          <a:p>
            <a:r>
              <a:rPr lang="cs-CZ" dirty="0" smtClean="0"/>
              <a:t>doktorand je ze zákona studentem avšak jen do 26 let čerpá studentské výhody. Většina doktorandů je však druhou polovinu řádné doby studia starší 26 let (tzn. musí si platit zdravotní a sociální pojištění; nemají již status nezaopatřeného dítěte, vůči němuž mají vyživovací povinnost rodiče). </a:t>
            </a:r>
          </a:p>
          <a:p>
            <a:r>
              <a:rPr lang="cs-CZ" dirty="0" smtClean="0"/>
              <a:t>J</a:t>
            </a:r>
            <a:r>
              <a:rPr lang="cs-CZ" b="1" dirty="0" smtClean="0"/>
              <a:t>sou tedy studenty bez studentských </a:t>
            </a:r>
            <a:r>
              <a:rPr lang="cs-CZ" b="1" dirty="0" err="1" smtClean="0"/>
              <a:t>benefitů</a:t>
            </a:r>
            <a:r>
              <a:rPr lang="cs-CZ" b="1" dirty="0" smtClean="0"/>
              <a:t>.</a:t>
            </a: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Doktorské studium v ČR versus racionalita studentů - doktorandů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na mnohých vysokých školách </a:t>
            </a:r>
            <a:r>
              <a:rPr lang="cs-CZ" dirty="0" err="1" smtClean="0"/>
              <a:t>doktorandi</a:t>
            </a:r>
            <a:r>
              <a:rPr lang="cs-CZ" dirty="0" smtClean="0"/>
              <a:t> vykonávají vědeckou a pedagogickou </a:t>
            </a:r>
            <a:r>
              <a:rPr lang="cs-CZ" b="1" dirty="0" smtClean="0"/>
              <a:t>činnost jen za stipendium, bez pracovní smlouvy a mzdy.</a:t>
            </a:r>
            <a:r>
              <a:rPr lang="cs-CZ" dirty="0" smtClean="0"/>
              <a:t> </a:t>
            </a:r>
          </a:p>
          <a:p>
            <a:r>
              <a:rPr lang="cs-CZ" dirty="0" smtClean="0"/>
              <a:t>i v případě, kdy je od nich vyžadována práce vyžadující si jejich přítomnost na pracovišti cca 40 hodin týdně (tedy práce časově odpovídající plnému úvazku)</a:t>
            </a:r>
          </a:p>
          <a:p>
            <a:r>
              <a:rPr lang="cs-CZ" dirty="0" smtClean="0"/>
              <a:t>doktorand se v takovém případě stává </a:t>
            </a:r>
            <a:r>
              <a:rPr lang="cs-CZ" b="1" dirty="0" smtClean="0">
                <a:solidFill>
                  <a:srgbClr val="FF0000"/>
                </a:solidFill>
              </a:rPr>
              <a:t>pracovníkem bez výhod zaměstnance. 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Doktorské studium v ČR versus racionalita studentů - doktorandů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 současné době se </a:t>
            </a:r>
            <a:r>
              <a:rPr lang="cs-CZ" b="1" dirty="0" smtClean="0"/>
              <a:t>jen 10 % doktorandů podaří získat titul </a:t>
            </a:r>
            <a:r>
              <a:rPr lang="cs-CZ" b="1" dirty="0" err="1" smtClean="0"/>
              <a:t>Ph.D</a:t>
            </a:r>
            <a:r>
              <a:rPr lang="cs-CZ" b="1" dirty="0" smtClean="0"/>
              <a:t>. do 3-4 let </a:t>
            </a:r>
            <a:r>
              <a:rPr lang="cs-CZ" dirty="0" smtClean="0"/>
              <a:t>od zápisu do studia, tedy v zákonem stanovené řádné době studia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více než polovina </a:t>
            </a:r>
            <a:r>
              <a:rPr lang="cs-CZ" dirty="0" smtClean="0"/>
              <a:t>doktorandů </a:t>
            </a:r>
            <a:r>
              <a:rPr lang="cs-CZ" b="1" dirty="0" smtClean="0"/>
              <a:t>studium nedokončí </a:t>
            </a:r>
            <a:r>
              <a:rPr lang="cs-CZ" dirty="0" smtClean="0"/>
              <a:t>(</a:t>
            </a:r>
            <a:r>
              <a:rPr lang="cs-CZ" i="1" dirty="0" smtClean="0"/>
              <a:t>míra „úmrtnosti“ doktorandů se pohybuje na různých školách a oborech mezi 40 – 70 %).</a:t>
            </a:r>
            <a:r>
              <a:rPr lang="cs-CZ" dirty="0" smtClean="0"/>
              <a:t> </a:t>
            </a:r>
          </a:p>
          <a:p>
            <a:r>
              <a:rPr lang="cs-CZ" dirty="0" smtClean="0"/>
              <a:t>Standardní doba úspěšně ukončeného studia byla v roce 2015 v průměru 5,41 let </a:t>
            </a:r>
          </a:p>
          <a:p>
            <a:r>
              <a:rPr lang="cs-CZ" sz="2200" dirty="0" smtClean="0"/>
              <a:t>(MŠMT. Monitorovací ukazatele 2016. Dostupné z: http://www.</a:t>
            </a:r>
            <a:r>
              <a:rPr lang="cs-CZ" sz="2200" dirty="0" err="1" smtClean="0"/>
              <a:t>msmt.cz</a:t>
            </a:r>
            <a:r>
              <a:rPr lang="cs-CZ" sz="2200" dirty="0" smtClean="0"/>
              <a:t>/</a:t>
            </a:r>
            <a:r>
              <a:rPr lang="cs-CZ" sz="2200" dirty="0" err="1" smtClean="0"/>
              <a:t>vzdelavani</a:t>
            </a:r>
            <a:r>
              <a:rPr lang="cs-CZ" sz="2200" dirty="0" smtClean="0"/>
              <a:t>/</a:t>
            </a:r>
            <a:r>
              <a:rPr lang="cs-CZ" sz="2200" dirty="0" err="1" smtClean="0"/>
              <a:t>vysoke</a:t>
            </a:r>
            <a:r>
              <a:rPr lang="cs-CZ" sz="2200" dirty="0" smtClean="0"/>
              <a:t>-</a:t>
            </a:r>
            <a:r>
              <a:rPr lang="cs-CZ" sz="2200" dirty="0" err="1" smtClean="0"/>
              <a:t>skolstvi</a:t>
            </a:r>
            <a:r>
              <a:rPr lang="cs-CZ" sz="2200" dirty="0" smtClean="0"/>
              <a:t>/</a:t>
            </a:r>
            <a:r>
              <a:rPr lang="cs-CZ" sz="2200" dirty="0" err="1" smtClean="0"/>
              <a:t>monitorovaci</a:t>
            </a:r>
            <a:r>
              <a:rPr lang="cs-CZ" sz="2200" dirty="0" smtClean="0"/>
              <a:t>-ukazatele).</a:t>
            </a:r>
            <a:endParaRPr lang="cs-CZ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Doktorské studium v ČR versus racionalita studentů - doktorandů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Nejčastější příčinou předčasného ukončení studia či jeho prodlužování nad řádnou dobu je </a:t>
            </a:r>
          </a:p>
          <a:p>
            <a:pPr lvl="1"/>
            <a:r>
              <a:rPr lang="cs-CZ" b="1" dirty="0" smtClean="0"/>
              <a:t>nízká úroveň doktorských stipendií  </a:t>
            </a:r>
          </a:p>
          <a:p>
            <a:pPr lvl="1"/>
            <a:r>
              <a:rPr lang="cs-CZ" b="1" dirty="0" smtClean="0"/>
              <a:t>nedostatek pracovních úvazků pro doktorandy  </a:t>
            </a:r>
          </a:p>
          <a:p>
            <a:pPr lvl="1"/>
            <a:r>
              <a:rPr lang="cs-CZ" b="1" dirty="0" smtClean="0"/>
              <a:t>zahájení pracovní kariéry mimo univerzitu. </a:t>
            </a:r>
          </a:p>
          <a:p>
            <a:r>
              <a:rPr lang="cs-CZ" sz="2800" dirty="0" smtClean="0"/>
              <a:t>Hledání pracovního poměru mimo univerzitu je pro většinu doktorandů </a:t>
            </a:r>
            <a:r>
              <a:rPr lang="cs-CZ" sz="2800" b="1" dirty="0" smtClean="0"/>
              <a:t>existenční nutností</a:t>
            </a:r>
            <a:r>
              <a:rPr lang="cs-CZ" sz="2800" dirty="0" smtClean="0"/>
              <a:t>, neboť i průměrná výše stipendia (7500,- Kč/</a:t>
            </a:r>
            <a:r>
              <a:rPr lang="cs-CZ" sz="2800" dirty="0" err="1" smtClean="0"/>
              <a:t>měs</a:t>
            </a:r>
            <a:r>
              <a:rPr lang="cs-CZ" sz="2800" dirty="0" smtClean="0"/>
              <a:t>.), na kterou však mnozí v prvním ročníku nedosáhnou, je </a:t>
            </a:r>
            <a:r>
              <a:rPr lang="cs-CZ" sz="2800" b="1" dirty="0" smtClean="0">
                <a:solidFill>
                  <a:srgbClr val="FF0000"/>
                </a:solidFill>
              </a:rPr>
              <a:t>pod hranicí příjmové chudoby v ČR</a:t>
            </a:r>
            <a:r>
              <a:rPr lang="cs-CZ" sz="2800" dirty="0" smtClean="0"/>
              <a:t>.</a:t>
            </a:r>
            <a:endParaRPr lang="cs-CZ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Doktorské studium v ČR versus racionalita studentů - doktorandů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prezenčních doktorandů je v ČR 13 tisíc, z mezinárodního srovnání vyplývá, že ČR má: </a:t>
            </a:r>
          </a:p>
          <a:p>
            <a:pPr lvl="1"/>
            <a:r>
              <a:rPr lang="cs-CZ" sz="3300" dirty="0" smtClean="0"/>
              <a:t>v poměru ke studujícím nižších studijních stupňů v EU </a:t>
            </a:r>
            <a:r>
              <a:rPr lang="cs-CZ" sz="3300" b="1" dirty="0" smtClean="0"/>
              <a:t>nadprůměrné množství doktorandů</a:t>
            </a:r>
            <a:r>
              <a:rPr lang="cs-CZ" sz="3300" dirty="0" smtClean="0"/>
              <a:t> </a:t>
            </a:r>
            <a:r>
              <a:rPr lang="cs-CZ" sz="2100" dirty="0" smtClean="0"/>
              <a:t>(Rada pro výzkum, vývoj a inovace 2013 cit. in MŠMT. RIS3 strategie. Dostupné z: http://www.</a:t>
            </a:r>
            <a:r>
              <a:rPr lang="cs-CZ" sz="2100" dirty="0" err="1" smtClean="0"/>
              <a:t>msmt.cz</a:t>
            </a:r>
            <a:r>
              <a:rPr lang="cs-CZ" sz="2100" dirty="0" smtClean="0"/>
              <a:t>/</a:t>
            </a:r>
            <a:r>
              <a:rPr lang="cs-CZ" sz="2100" dirty="0" err="1" smtClean="0"/>
              <a:t>strukturalni</a:t>
            </a:r>
            <a:r>
              <a:rPr lang="cs-CZ" sz="2100" dirty="0" smtClean="0"/>
              <a:t>-fondy/ris3-</a:t>
            </a:r>
            <a:r>
              <a:rPr lang="cs-CZ" sz="2100" dirty="0" err="1" smtClean="0"/>
              <a:t>strategiecr</a:t>
            </a:r>
            <a:r>
              <a:rPr lang="cs-CZ" sz="2100" dirty="0" smtClean="0"/>
              <a:t>), </a:t>
            </a:r>
            <a:endParaRPr lang="cs-CZ" sz="3300" dirty="0" smtClean="0"/>
          </a:p>
          <a:p>
            <a:pPr lvl="1"/>
            <a:r>
              <a:rPr lang="cs-CZ" sz="3300" b="1" dirty="0" smtClean="0"/>
              <a:t>podprůměrné množství absolventů doktorských studijních programů </a:t>
            </a:r>
            <a:r>
              <a:rPr lang="cs-CZ" sz="2100" dirty="0" smtClean="0"/>
              <a:t>(OECD 2013 cit. in MŠMT. RIS3 strategie. Dostupné z: http://www.</a:t>
            </a:r>
            <a:r>
              <a:rPr lang="cs-CZ" sz="2100" dirty="0" err="1" smtClean="0"/>
              <a:t>msmt.cz</a:t>
            </a:r>
            <a:r>
              <a:rPr lang="cs-CZ" sz="2100" dirty="0" smtClean="0"/>
              <a:t>/</a:t>
            </a:r>
            <a:r>
              <a:rPr lang="cs-CZ" sz="2100" dirty="0" err="1" smtClean="0"/>
              <a:t>strukturalni</a:t>
            </a:r>
            <a:r>
              <a:rPr lang="cs-CZ" sz="2100" dirty="0" smtClean="0"/>
              <a:t>-fondy/ris3-strategie-</a:t>
            </a:r>
            <a:r>
              <a:rPr lang="cs-CZ" sz="2100" dirty="0" err="1" smtClean="0"/>
              <a:t>cr</a:t>
            </a:r>
            <a:r>
              <a:rPr lang="cs-CZ" sz="2100" dirty="0" smtClean="0"/>
              <a:t>)</a:t>
            </a:r>
          </a:p>
          <a:p>
            <a:r>
              <a:rPr lang="cs-CZ" sz="3300" b="1" dirty="0" smtClean="0"/>
              <a:t>Současná situace je neefektivní </a:t>
            </a:r>
          </a:p>
          <a:p>
            <a:pPr lvl="1"/>
            <a:r>
              <a:rPr lang="cs-CZ" sz="3100" dirty="0" smtClean="0"/>
              <a:t>pro doktorandy, kteří nemají studijní/pracovní podmínky pro to, aby se mohli vědecky rozvíjet</a:t>
            </a:r>
          </a:p>
          <a:p>
            <a:pPr lvl="1"/>
            <a:r>
              <a:rPr lang="cs-CZ" sz="3100" dirty="0" smtClean="0"/>
              <a:t>pro stát, který vynakládá finanční prostředky na stipendia doktorandů, z nichž </a:t>
            </a:r>
            <a:r>
              <a:rPr lang="cs-CZ" sz="3100" b="1" dirty="0" smtClean="0"/>
              <a:t>více jak polovina studium nikdy nedokončí</a:t>
            </a:r>
          </a:p>
          <a:p>
            <a:r>
              <a:rPr lang="cs-CZ" sz="3300" b="1" dirty="0" smtClean="0">
                <a:solidFill>
                  <a:srgbClr val="FF0000"/>
                </a:solidFill>
              </a:rPr>
              <a:t>Jedná se o plýtvání lidským kapitálem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49006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Rizika a příčiny drop – </a:t>
            </a:r>
            <a:r>
              <a:rPr lang="cs-CZ" sz="3200" b="1" dirty="0" err="1" smtClean="0"/>
              <a:t>outu</a:t>
            </a:r>
            <a:r>
              <a:rPr lang="cs-CZ" sz="3200" b="1" dirty="0" smtClean="0"/>
              <a:t> v doktorském  studiu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68863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Nedokončené studium navíc přináší každému neúspěšnému kandidátovi časový i odborný handicap vůči </a:t>
            </a:r>
            <a:r>
              <a:rPr lang="cs-CZ" sz="2400" dirty="0" smtClean="0"/>
              <a:t>jeho vrstevníkům  -absolventům </a:t>
            </a:r>
            <a:r>
              <a:rPr lang="cs-CZ" sz="2400" dirty="0" smtClean="0"/>
              <a:t>VŠ, kteří přecházejí rovnou do praxe</a:t>
            </a:r>
          </a:p>
          <a:p>
            <a:r>
              <a:rPr lang="cs-CZ" sz="2400" dirty="0" smtClean="0"/>
              <a:t>Riziko nedokončení doktorského studia  je  uchazečům o studium na českých VŠ známo, nikoliv ovšem jeho vysoká , 50% ní míra  </a:t>
            </a:r>
          </a:p>
          <a:p>
            <a:r>
              <a:rPr lang="cs-CZ" sz="2400" b="1" dirty="0" smtClean="0"/>
              <a:t>Proč vstupují absolventi VŠ do vysokého rizika ztráty času a pozice na začátku budování celoživotní pracovní kariery?</a:t>
            </a:r>
          </a:p>
          <a:p>
            <a:r>
              <a:rPr lang="cs-CZ" sz="2400" i="1" dirty="0" smtClean="0"/>
              <a:t>Úroveň rizika </a:t>
            </a:r>
            <a:r>
              <a:rPr lang="cs-CZ" sz="2400" i="1" dirty="0" smtClean="0"/>
              <a:t>neúspěchu, navíc s </a:t>
            </a:r>
            <a:r>
              <a:rPr lang="cs-CZ" sz="2400" i="1" dirty="0" smtClean="0"/>
              <a:t>citelnými existenčními následky se rovná hře Ruská ruleta se třemi ostrými náboji v šestiranném zásobníku revolveru</a:t>
            </a:r>
          </a:p>
          <a:p>
            <a:r>
              <a:rPr lang="cs-CZ" sz="2400" b="1" dirty="0" smtClean="0"/>
              <a:t>Z hlediska poznatků behaviorální ekonomie se </a:t>
            </a:r>
            <a:r>
              <a:rPr lang="cs-CZ" sz="2400" b="1" dirty="0" smtClean="0"/>
              <a:t>jedná o kombinaci jevů </a:t>
            </a:r>
            <a:r>
              <a:rPr lang="cs-CZ" sz="2400" b="1" dirty="0" smtClean="0">
                <a:solidFill>
                  <a:srgbClr val="FF0000"/>
                </a:solidFill>
              </a:rPr>
              <a:t>předsudek </a:t>
            </a:r>
            <a:r>
              <a:rPr lang="cs-CZ" sz="2400" b="1" dirty="0" smtClean="0">
                <a:solidFill>
                  <a:srgbClr val="FF0000"/>
                </a:solidFill>
              </a:rPr>
              <a:t>dostupnosti  (</a:t>
            </a:r>
            <a:r>
              <a:rPr lang="cs-CZ" sz="2400" b="1" dirty="0" err="1" smtClean="0">
                <a:solidFill>
                  <a:srgbClr val="FF0000"/>
                </a:solidFill>
              </a:rPr>
              <a:t>availability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bias</a:t>
            </a:r>
            <a:r>
              <a:rPr lang="cs-CZ" sz="2400" b="1" dirty="0" smtClean="0">
                <a:solidFill>
                  <a:srgbClr val="FF0000"/>
                </a:solidFill>
              </a:rPr>
              <a:t>) a předsudek </a:t>
            </a:r>
            <a:r>
              <a:rPr lang="cs-CZ" sz="2400" b="1" dirty="0" smtClean="0">
                <a:solidFill>
                  <a:srgbClr val="FF0000"/>
                </a:solidFill>
              </a:rPr>
              <a:t>nadměrného sebevědomí (</a:t>
            </a:r>
            <a:r>
              <a:rPr lang="cs-CZ" sz="2400" b="1" dirty="0" err="1" smtClean="0">
                <a:solidFill>
                  <a:srgbClr val="FF0000"/>
                </a:solidFill>
              </a:rPr>
              <a:t>overconfidence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bias</a:t>
            </a:r>
            <a:r>
              <a:rPr lang="cs-CZ" sz="2400" b="1" dirty="0" smtClean="0">
                <a:solidFill>
                  <a:srgbClr val="FF0000"/>
                </a:solidFill>
              </a:rPr>
              <a:t>)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Předsudek </a:t>
            </a:r>
            <a:r>
              <a:rPr lang="cs-CZ" sz="3200" b="1" dirty="0" smtClean="0"/>
              <a:t>dostupnosti I.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83264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sz="2800" b="1" dirty="0" err="1" smtClean="0">
                <a:solidFill>
                  <a:srgbClr val="FF0000"/>
                </a:solidFill>
              </a:rPr>
              <a:t>availability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bias</a:t>
            </a:r>
            <a:endParaRPr lang="cs-CZ" sz="2800" dirty="0" smtClean="0"/>
          </a:p>
          <a:p>
            <a:pPr>
              <a:spcBef>
                <a:spcPts val="0"/>
              </a:spcBef>
            </a:pPr>
            <a:r>
              <a:rPr lang="cs-CZ" sz="2800" dirty="0" smtClean="0"/>
              <a:t>Podle M. </a:t>
            </a:r>
            <a:r>
              <a:rPr lang="cs-CZ" sz="2800" dirty="0" err="1" smtClean="0"/>
              <a:t>Pompaina</a:t>
            </a:r>
            <a:r>
              <a:rPr lang="cs-CZ" sz="2800" dirty="0" smtClean="0"/>
              <a:t> </a:t>
            </a:r>
            <a:r>
              <a:rPr lang="cs-CZ" sz="2800" dirty="0" smtClean="0"/>
              <a:t>je odhadem „od oka“, mentální zkratkou, nebo zjednodušením, které lidem umožňuje odhadovat pravděpodobnost určitého výsledku podle toho, jak je v jejich životě tento výsledek v jejich životě obvyklý, či důvěrně známý. </a:t>
            </a:r>
          </a:p>
          <a:p>
            <a:pPr>
              <a:spcBef>
                <a:spcPts val="0"/>
              </a:spcBef>
            </a:pPr>
            <a:r>
              <a:rPr lang="cs-CZ" sz="2800" dirty="0" smtClean="0"/>
              <a:t>Předsudek dostupnosti se projevuje jako vnímání jevů nebo možností jako </a:t>
            </a:r>
            <a:r>
              <a:rPr lang="cs-CZ" sz="2800" dirty="0" smtClean="0"/>
              <a:t>pravděpodobnějších, </a:t>
            </a:r>
            <a:r>
              <a:rPr lang="cs-CZ" sz="2800" dirty="0" smtClean="0"/>
              <a:t>u těch, které si lidé mohou lehce uvědomit, nebo si na ně vzpomenout oproti těm možnostem, které si dokážou obtížně představit, nebo jim porozumět.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Předsudek </a:t>
            </a:r>
            <a:r>
              <a:rPr lang="cs-CZ" sz="3200" b="1" dirty="0" smtClean="0"/>
              <a:t>dostupnosti II.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 </a:t>
            </a:r>
            <a:r>
              <a:rPr lang="cs-CZ" dirty="0" smtClean="0"/>
              <a:t>případě rozhodování o vstupu do doktorského studia se jeví čerstvým a obvykle studijně vynikajícím, nebo alespoň  nadprůměrným absolventům vysokých škol </a:t>
            </a:r>
            <a:r>
              <a:rPr lang="cs-CZ" dirty="0" smtClean="0"/>
              <a:t>velmi pravděpodobné a bezrizikové, </a:t>
            </a:r>
            <a:r>
              <a:rPr lang="cs-CZ" dirty="0" smtClean="0"/>
              <a:t>že se bude jejich doktorské studium vyvíjet ve stejném prostředí fakulty, se stejnými profesory </a:t>
            </a:r>
            <a:r>
              <a:rPr lang="cs-CZ" dirty="0" smtClean="0"/>
              <a:t>stejně </a:t>
            </a:r>
            <a:r>
              <a:rPr lang="cs-CZ" dirty="0" smtClean="0"/>
              <a:t>lehce a úspěšně, jako jejich dosavadní magisterské, inženýrské studium</a:t>
            </a:r>
          </a:p>
          <a:p>
            <a:r>
              <a:rPr lang="cs-CZ" b="1" dirty="0" smtClean="0"/>
              <a:t>Nedostatek informací o existenčních těžkostech studentů doktorského studia (s nimiž se zřejmě žádná fakulta nechlubí) způsobuje iracionální rozhodování uchazečů o doktorské studium v důsledku působení předsudku dostupnosti.</a:t>
            </a:r>
            <a:endParaRPr lang="cs-CZ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Předsudek nadměrného sebevědomí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overconfidence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bias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/>
              <a:t>Může posilovat předchozí efekt dostupnosti zejména u velmi sebevědomých studentů</a:t>
            </a:r>
            <a:r>
              <a:rPr lang="cs-CZ" dirty="0" smtClean="0"/>
              <a:t>, kteří se vypracovali do sociální role „hvězdy“ ve fakultní akademické společnosti v průběhu jejich mimořádně úspěšného vysokoškolského studia.</a:t>
            </a:r>
          </a:p>
          <a:p>
            <a:r>
              <a:rPr lang="cs-CZ" dirty="0" smtClean="0"/>
              <a:t>Spočívá ve skutečnosti, že sebevědomí lidé mají sklon nadhodnocovat pravděpodobnost, že mají pravdu, nebo že je jejich odhad správný. Statisticky mají velmi úzkou kalibraci.</a:t>
            </a:r>
          </a:p>
          <a:p>
            <a:r>
              <a:rPr lang="cs-CZ" b="1" dirty="0" smtClean="0"/>
              <a:t>Úspěšní a sebevědomí absolventi fakulty – uchazeči o doktorské studium, tak na základě předchozího úspěchu ve studiu potlačují jakoukoliv pochybnost o studijním úspěchu v budoucnosti, v doktorském studijním programu a </a:t>
            </a:r>
            <a:r>
              <a:rPr lang="cs-CZ" b="1" dirty="0" smtClean="0"/>
              <a:t>iracionálně tak </a:t>
            </a:r>
            <a:r>
              <a:rPr lang="cs-CZ" b="1" dirty="0" smtClean="0"/>
              <a:t>ignorují </a:t>
            </a:r>
            <a:r>
              <a:rPr lang="cs-CZ" b="1" dirty="0" smtClean="0"/>
              <a:t>v budoucnosti méně </a:t>
            </a:r>
            <a:r>
              <a:rPr lang="cs-CZ" b="1" dirty="0" smtClean="0"/>
              <a:t>úspěšné </a:t>
            </a:r>
            <a:r>
              <a:rPr lang="cs-CZ" b="1" dirty="0" smtClean="0"/>
              <a:t>varianty vývoje studia</a:t>
            </a: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Lidský kapitál ve 2. dekádě 21. století v ČR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Aby Česko mohlo udržet krok s globální konkurencí, musí svoje hospodářství přizpůsobit </a:t>
            </a:r>
            <a:r>
              <a:rPr lang="cs-CZ" dirty="0" smtClean="0"/>
              <a:t>požadavkům přechodu na digitální ekonomiku </a:t>
            </a:r>
          </a:p>
          <a:p>
            <a:r>
              <a:rPr lang="cs-CZ" dirty="0" smtClean="0"/>
              <a:t>Mnohým </a:t>
            </a:r>
            <a:r>
              <a:rPr lang="cs-CZ" dirty="0" smtClean="0"/>
              <a:t>firmám se nedaří adekvátně obsazovat technické pozice</a:t>
            </a:r>
            <a:endParaRPr lang="cs-CZ" dirty="0" smtClean="0"/>
          </a:p>
          <a:p>
            <a:r>
              <a:rPr lang="cs-CZ" dirty="0" smtClean="0"/>
              <a:t> Trvá nedostatečný </a:t>
            </a:r>
            <a:r>
              <a:rPr lang="cs-CZ" dirty="0" smtClean="0"/>
              <a:t>zájem o technické studijní obory </a:t>
            </a:r>
            <a:r>
              <a:rPr lang="cs-CZ" dirty="0" smtClean="0"/>
              <a:t>a </a:t>
            </a:r>
            <a:r>
              <a:rPr lang="cs-CZ" dirty="0" smtClean="0"/>
              <a:t>vzdělávací systém v </a:t>
            </a:r>
            <a:r>
              <a:rPr lang="cs-CZ" dirty="0" smtClean="0"/>
              <a:t>Česku je zastaralý</a:t>
            </a:r>
          </a:p>
          <a:p>
            <a:r>
              <a:rPr lang="cs-CZ" dirty="0" smtClean="0"/>
              <a:t> Po desetiletí osvědčený a budovaný systém středního odborného školství (průmyslové školy a učební obory s maturitou) je v troskách  </a:t>
            </a:r>
          </a:p>
          <a:p>
            <a:r>
              <a:rPr lang="cs-CZ" dirty="0" smtClean="0"/>
              <a:t>Z 90. let 20. století trvá zájem o studium ekonomických a humanitních oborů</a:t>
            </a:r>
          </a:p>
          <a:p>
            <a:r>
              <a:rPr lang="cs-CZ" dirty="0" smtClean="0"/>
              <a:t>Podpora zvyšování úrovně lidského kapitálu zejména u studentů a absolventů SŠ a VŠ k posílení českého trhu práce je nedostatečná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Rozvojový koncept </a:t>
            </a:r>
            <a:r>
              <a:rPr lang="cs-CZ" b="1" dirty="0" smtClean="0">
                <a:solidFill>
                  <a:srgbClr val="FF0000"/>
                </a:solidFill>
              </a:rPr>
              <a:t>Průmysl 4.0 vyžaduje okamžitě zahájit </a:t>
            </a:r>
            <a:r>
              <a:rPr lang="cs-CZ" b="1" dirty="0" smtClean="0">
                <a:solidFill>
                  <a:srgbClr val="FF0000"/>
                </a:solidFill>
              </a:rPr>
              <a:t> reformu českého školství cestou realizace programu </a:t>
            </a:r>
            <a:r>
              <a:rPr lang="cs-CZ" b="1" dirty="0" smtClean="0">
                <a:solidFill>
                  <a:srgbClr val="FF0000"/>
                </a:solidFill>
              </a:rPr>
              <a:t>Školství </a:t>
            </a:r>
            <a:r>
              <a:rPr lang="cs-CZ" b="1" dirty="0" smtClean="0">
                <a:solidFill>
                  <a:srgbClr val="FF0000"/>
                </a:solidFill>
              </a:rPr>
              <a:t>4.0 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Návrhy na řešení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Zlepšení stipendijního zajištění studentů, navýšení průměrné roční úrovně podpory státu z 90 tis. Kč o polovinu (na úroveň minimální mzdy)</a:t>
            </a:r>
          </a:p>
          <a:p>
            <a:r>
              <a:rPr lang="cs-CZ" dirty="0" smtClean="0"/>
              <a:t>Progresivní rozložení ročních stipendií s maximem ve třetím roce studia, bez podpory v dalších letech (motivace ke včasnému ukončení studia)</a:t>
            </a:r>
          </a:p>
          <a:p>
            <a:r>
              <a:rPr lang="cs-CZ" dirty="0" smtClean="0"/>
              <a:t>Stanovení jasných a konkrétních existenčních podmínek pro studenty – doktorandy a jejich projednání v rámci přijímacího řízení (musí přesně vědět, do čeho jdou, včetně nepříznivých faktorů)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Studijní neúspěšnost na českých VŠ jako omezení růstu úrovně lidského kapitálu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Neúspěšnost , drop-</a:t>
            </a:r>
            <a:r>
              <a:rPr lang="cs-CZ" dirty="0" err="1" smtClean="0"/>
              <a:t>out</a:t>
            </a:r>
            <a:r>
              <a:rPr lang="cs-CZ" dirty="0" smtClean="0"/>
              <a:t>, znamená nedokončení studia VŠ, ukončení studia bez získání první kvalifikace (OECD)</a:t>
            </a:r>
          </a:p>
          <a:p>
            <a:r>
              <a:rPr lang="cs-CZ" dirty="0" smtClean="0"/>
              <a:t>„</a:t>
            </a:r>
            <a:r>
              <a:rPr lang="cs-CZ" i="1" dirty="0" smtClean="0"/>
              <a:t>Imatrikulační ročník z roku 2007 dosáhl úrovně 46 % studentů bakalářských studijních programů, kteří studium předčasně ukončili, v navazujících magisterských studijních programech to bylo 19 </a:t>
            </a:r>
            <a:r>
              <a:rPr lang="cs-CZ" i="1" dirty="0" smtClean="0"/>
              <a:t>%, doktorská studia byla neúspěšně dokončena z 59 </a:t>
            </a:r>
            <a:r>
              <a:rPr lang="cs-CZ" i="1" dirty="0" smtClean="0"/>
              <a:t>%.“ </a:t>
            </a:r>
            <a:endParaRPr lang="cs-CZ" i="1" dirty="0" smtClean="0"/>
          </a:p>
          <a:p>
            <a:r>
              <a:rPr lang="cs-CZ" dirty="0" smtClean="0"/>
              <a:t>Drop-</a:t>
            </a:r>
            <a:r>
              <a:rPr lang="cs-CZ" dirty="0" err="1" smtClean="0"/>
              <a:t>out</a:t>
            </a:r>
            <a:r>
              <a:rPr lang="cs-CZ" dirty="0" smtClean="0"/>
              <a:t> znamená nejen plýtvání </a:t>
            </a:r>
            <a:r>
              <a:rPr lang="cs-CZ" dirty="0" smtClean="0"/>
              <a:t>zdroji (lidskými i finančními) na straně studenta, vzdělávací instituce i </a:t>
            </a:r>
            <a:r>
              <a:rPr lang="cs-CZ" dirty="0" smtClean="0"/>
              <a:t>státu ale má i negativní ekonomické a sociální důsledky (</a:t>
            </a:r>
            <a:r>
              <a:rPr lang="cs-CZ" b="1" dirty="0" smtClean="0"/>
              <a:t>omezení růstu úrovně lidského kapitálu</a:t>
            </a:r>
            <a:r>
              <a:rPr lang="cs-CZ" dirty="0" smtClean="0"/>
              <a:t>, stigma odpadnutí) </a:t>
            </a:r>
            <a:r>
              <a:rPr lang="cs-CZ" dirty="0" smtClean="0"/>
              <a:t>či psychické (pocit osobního </a:t>
            </a:r>
            <a:r>
              <a:rPr lang="cs-CZ" dirty="0" smtClean="0"/>
              <a:t>selhání</a:t>
            </a:r>
            <a:endParaRPr lang="cs-CZ" i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Drop </a:t>
            </a:r>
            <a:r>
              <a:rPr lang="cs-CZ" dirty="0" err="1" smtClean="0"/>
              <a:t>out</a:t>
            </a:r>
            <a:r>
              <a:rPr lang="cs-CZ" dirty="0" smtClean="0"/>
              <a:t> – bakalářské obory</a:t>
            </a:r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24" y="1311256"/>
            <a:ext cx="7254344" cy="463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Drop </a:t>
            </a:r>
            <a:r>
              <a:rPr lang="cs-CZ" dirty="0" err="1" smtClean="0"/>
              <a:t>out</a:t>
            </a:r>
            <a:r>
              <a:rPr lang="cs-CZ" dirty="0" smtClean="0"/>
              <a:t> – magisterské obory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340767"/>
            <a:ext cx="6264696" cy="480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Důvody studijní </a:t>
            </a:r>
            <a:r>
              <a:rPr lang="cs-CZ" sz="3600" b="1" dirty="0" smtClean="0"/>
              <a:t>neúspěšnosti</a:t>
            </a:r>
            <a:br>
              <a:rPr lang="cs-CZ" sz="3600" b="1" dirty="0" smtClean="0"/>
            </a:br>
            <a:r>
              <a:rPr lang="cs-CZ" sz="3200" dirty="0" smtClean="0"/>
              <a:t>(</a:t>
            </a:r>
            <a:r>
              <a:rPr lang="cs-CZ" sz="3200" dirty="0" err="1" smtClean="0"/>
              <a:t>Mouralová</a:t>
            </a:r>
            <a:r>
              <a:rPr lang="cs-CZ" sz="3200" dirty="0" smtClean="0"/>
              <a:t>, Tomášková)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C00000"/>
                </a:solidFill>
              </a:rPr>
              <a:t>Nespokojenost s podobou studia a formou </a:t>
            </a:r>
            <a:r>
              <a:rPr lang="cs-CZ" b="1" dirty="0" smtClean="0">
                <a:solidFill>
                  <a:srgbClr val="C00000"/>
                </a:solidFill>
              </a:rPr>
              <a:t>výuky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C00000"/>
                </a:solidFill>
              </a:rPr>
              <a:t>Nespokojenost s volbou </a:t>
            </a:r>
            <a:r>
              <a:rPr lang="cs-CZ" b="1" dirty="0" smtClean="0">
                <a:solidFill>
                  <a:srgbClr val="C00000"/>
                </a:solidFill>
              </a:rPr>
              <a:t>oboru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>
                <a:solidFill>
                  <a:srgbClr val="C00000"/>
                </a:solidFill>
              </a:rPr>
              <a:t>Nesoulad mezi přáním a </a:t>
            </a:r>
            <a:r>
              <a:rPr lang="pt-BR" b="1" dirty="0" smtClean="0">
                <a:solidFill>
                  <a:srgbClr val="C00000"/>
                </a:solidFill>
              </a:rPr>
              <a:t>realitou</a:t>
            </a:r>
            <a:endParaRPr lang="cs-CZ" b="1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</a:rPr>
              <a:t>Nedostatek motivace ke </a:t>
            </a:r>
            <a:r>
              <a:rPr lang="cs-CZ" dirty="0" smtClean="0">
                <a:solidFill>
                  <a:srgbClr val="002060"/>
                </a:solidFill>
              </a:rPr>
              <a:t>studiu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</a:rPr>
              <a:t>Nekompatibilita s vysokou školou či vysokoškolským </a:t>
            </a:r>
            <a:r>
              <a:rPr lang="cs-CZ" dirty="0" smtClean="0">
                <a:solidFill>
                  <a:srgbClr val="002060"/>
                </a:solidFill>
              </a:rPr>
              <a:t>prostředím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</a:rPr>
              <a:t>Nedostatek </a:t>
            </a:r>
            <a:r>
              <a:rPr lang="cs-CZ" dirty="0" smtClean="0">
                <a:solidFill>
                  <a:srgbClr val="002060"/>
                </a:solidFill>
              </a:rPr>
              <a:t>schopností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</a:rPr>
              <a:t>Další (vnější) činitelé </a:t>
            </a:r>
            <a:r>
              <a:rPr lang="cs-CZ" dirty="0" smtClean="0">
                <a:solidFill>
                  <a:srgbClr val="002060"/>
                </a:solidFill>
              </a:rPr>
              <a:t>(např</a:t>
            </a:r>
            <a:r>
              <a:rPr lang="cs-CZ" dirty="0" smtClean="0">
                <a:solidFill>
                  <a:srgbClr val="002060"/>
                </a:solidFill>
              </a:rPr>
              <a:t>. finanční </a:t>
            </a:r>
            <a:r>
              <a:rPr lang="cs-CZ" dirty="0" smtClean="0">
                <a:solidFill>
                  <a:srgbClr val="002060"/>
                </a:solidFill>
              </a:rPr>
              <a:t>problémy, potíže </a:t>
            </a:r>
            <a:r>
              <a:rPr lang="cs-CZ" dirty="0" smtClean="0">
                <a:solidFill>
                  <a:srgbClr val="002060"/>
                </a:solidFill>
              </a:rPr>
              <a:t>při skloubení zaměstnání a studia, události v osobním či rodinném </a:t>
            </a:r>
            <a:r>
              <a:rPr lang="cs-CZ" dirty="0" smtClean="0">
                <a:solidFill>
                  <a:srgbClr val="002060"/>
                </a:solidFill>
              </a:rPr>
              <a:t>životě, zdravotní problémy)</a:t>
            </a:r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Ekonomická analýza drop -</a:t>
            </a:r>
            <a:r>
              <a:rPr lang="cs-CZ" sz="3600" b="1" dirty="0" err="1" smtClean="0"/>
              <a:t>out</a:t>
            </a:r>
            <a:r>
              <a:rPr lang="cs-CZ" sz="3600" b="1" dirty="0" smtClean="0"/>
              <a:t> 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cs-CZ" dirty="0" smtClean="0"/>
              <a:t>primárně uváděné důvody opuštění studia </a:t>
            </a:r>
            <a:r>
              <a:rPr lang="cs-CZ" i="1" dirty="0" smtClean="0"/>
              <a:t>(nespokojenost s podobou studia a formou výuky, nespokojenost s volbou oboru, n</a:t>
            </a:r>
            <a:r>
              <a:rPr lang="pt-BR" i="1" dirty="0" smtClean="0"/>
              <a:t>esoulad mezi přáním a realitou)</a:t>
            </a:r>
            <a:endParaRPr lang="cs-CZ" i="1" dirty="0" smtClean="0"/>
          </a:p>
          <a:p>
            <a:pPr marL="514350" indent="-514350">
              <a:buNone/>
            </a:pPr>
            <a:r>
              <a:rPr lang="cs-CZ" dirty="0" smtClean="0"/>
              <a:t>signalizují za předpokladu původní dostatečné informovanosti uchazečů o obsahu a podmínkách studia vybraného oboru </a:t>
            </a:r>
            <a:r>
              <a:rPr lang="cs-CZ" b="1" dirty="0" smtClean="0"/>
              <a:t>časově nekonzistentní preference uchazeče a později studenta </a:t>
            </a:r>
            <a:r>
              <a:rPr lang="cs-CZ" dirty="0" smtClean="0"/>
              <a:t>určitého oboru, který po určité době (nejčastěji po roce studia)</a:t>
            </a:r>
          </a:p>
          <a:p>
            <a:pPr marL="514350" indent="-514350">
              <a:buNone/>
            </a:pPr>
            <a:r>
              <a:rPr lang="cs-CZ" dirty="0" smtClean="0"/>
              <a:t> </a:t>
            </a:r>
            <a:r>
              <a:rPr lang="cs-CZ" b="1" dirty="0" smtClean="0">
                <a:solidFill>
                  <a:srgbClr val="C00000"/>
                </a:solidFill>
              </a:rPr>
              <a:t>nedodrží svou původní volbu </a:t>
            </a:r>
            <a:r>
              <a:rPr lang="cs-CZ" dirty="0" smtClean="0"/>
              <a:t>oboru a školy a odchází ze studia, </a:t>
            </a:r>
            <a:r>
              <a:rPr lang="cs-CZ" b="1" dirty="0" smtClean="0"/>
              <a:t>mění tedy zásadně svoje preference</a:t>
            </a:r>
            <a:r>
              <a:rPr lang="cs-CZ" dirty="0" smtClean="0"/>
              <a:t> ohledně zvyšování svého lidského kapitálu, s (negativními) důsledky především pro jeho osobní důchod (</a:t>
            </a:r>
            <a:r>
              <a:rPr lang="cs-CZ" dirty="0" err="1" smtClean="0"/>
              <a:t>příjemu</a:t>
            </a:r>
            <a:r>
              <a:rPr lang="cs-CZ" dirty="0" smtClean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Ekonomická analýza drop -</a:t>
            </a:r>
            <a:r>
              <a:rPr lang="cs-CZ" sz="3600" b="1" dirty="0" err="1" smtClean="0"/>
              <a:t>out</a:t>
            </a:r>
            <a:r>
              <a:rPr lang="cs-CZ" sz="3600" b="1" dirty="0" smtClean="0"/>
              <a:t> 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cs-CZ" dirty="0" smtClean="0"/>
              <a:t>Drop – </a:t>
            </a:r>
            <a:r>
              <a:rPr lang="cs-CZ" dirty="0" err="1" smtClean="0"/>
              <a:t>out</a:t>
            </a:r>
            <a:r>
              <a:rPr lang="cs-CZ" dirty="0" smtClean="0"/>
              <a:t> znamená podle </a:t>
            </a:r>
            <a:r>
              <a:rPr lang="cs-CZ" b="1" dirty="0" smtClean="0"/>
              <a:t>hypotézy životního cyklu </a:t>
            </a:r>
            <a:r>
              <a:rPr lang="cs-CZ" dirty="0" err="1" smtClean="0"/>
              <a:t>Modiglianiho</a:t>
            </a:r>
            <a:r>
              <a:rPr lang="cs-CZ" dirty="0" smtClean="0"/>
              <a:t> </a:t>
            </a:r>
            <a:r>
              <a:rPr lang="cs-CZ" b="1" dirty="0" smtClean="0"/>
              <a:t>selhání racionality</a:t>
            </a:r>
            <a:r>
              <a:rPr lang="cs-CZ" dirty="0" smtClean="0"/>
              <a:t>, protože neukončení studia maří jeho plán celoživotního rozložení spotřeby, přijatý v mládí, včetně důchodu a případně i majetku zanechaného potomkům ve formě dědictví. </a:t>
            </a:r>
          </a:p>
          <a:p>
            <a:pPr marL="514350" indent="-514350">
              <a:buNone/>
            </a:pP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stream</a:t>
            </a:r>
            <a:r>
              <a:rPr lang="cs-CZ" dirty="0" smtClean="0"/>
              <a:t> ekonomické vědy neumožňuje vysvětlit nekonzistenci preferencí v  chování neúspěšných studentů, protože </a:t>
            </a:r>
            <a:r>
              <a:rPr lang="cs-CZ" b="1" dirty="0" smtClean="0">
                <a:solidFill>
                  <a:srgbClr val="FF0000"/>
                </a:solidFill>
              </a:rPr>
              <a:t>nepočítá s psychologickými faktory lidské povahy</a:t>
            </a:r>
            <a:r>
              <a:rPr lang="cs-CZ" dirty="0" smtClean="0"/>
              <a:t>, ovlivňujícími v každém okamžiku rozhodování každého jedince (síla vůle)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Psychologická podstata drop-</a:t>
            </a:r>
            <a:r>
              <a:rPr lang="cs-CZ" sz="3600" b="1" dirty="0" err="1" smtClean="0"/>
              <a:t>outu</a:t>
            </a:r>
            <a:r>
              <a:rPr lang="cs-CZ" sz="3600" b="1" dirty="0" smtClean="0"/>
              <a:t> I.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Hyperbolické diskontování budoucnosti </a:t>
            </a:r>
            <a:r>
              <a:rPr lang="cs-CZ" sz="2800" dirty="0" smtClean="0"/>
              <a:t>– preference okamžitého a časově bližšího užitku + nedostatečná síla vůle udržet vlastní dlouhodobé preference neměnné, konzistentní (dokončit studium i když při studiu záhy zjišťuji, že mne obor na této škole, fakultě studovat nebaví)</a:t>
            </a:r>
          </a:p>
          <a:p>
            <a:r>
              <a:rPr lang="cs-CZ" sz="2800" dirty="0" smtClean="0"/>
              <a:t>Projevem je </a:t>
            </a:r>
            <a:r>
              <a:rPr lang="cs-CZ" sz="2800" dirty="0" err="1" smtClean="0"/>
              <a:t>Thalerův</a:t>
            </a:r>
            <a:r>
              <a:rPr lang="cs-CZ" sz="2800" dirty="0" smtClean="0"/>
              <a:t> </a:t>
            </a:r>
            <a:r>
              <a:rPr lang="cs-CZ" sz="2800" b="1" dirty="0" smtClean="0"/>
              <a:t>model plánovače a muže činu</a:t>
            </a:r>
          </a:p>
          <a:p>
            <a:r>
              <a:rPr lang="cs-CZ" sz="2800" dirty="0" smtClean="0"/>
              <a:t>Model vychází z metafory dvojího já v mysli každého jedince.</a:t>
            </a:r>
          </a:p>
          <a:p>
            <a:pPr lvl="1"/>
            <a:r>
              <a:rPr lang="cs-CZ" dirty="0" smtClean="0"/>
              <a:t>Plánovač je orientován na budoucnost, má dobré úmysly </a:t>
            </a:r>
            <a:r>
              <a:rPr lang="cs-CZ" dirty="0" smtClean="0"/>
              <a:t> a starost o věci budoucí</a:t>
            </a:r>
          </a:p>
          <a:p>
            <a:pPr lvl="1"/>
            <a:r>
              <a:rPr lang="cs-CZ" dirty="0" smtClean="0"/>
              <a:t>Muž činu je nerozvážný a žije jen přítomností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1735</Words>
  <Application>Microsoft Office PowerPoint</Application>
  <PresentationFormat>Předvádění na obrazovce (4:3)</PresentationFormat>
  <Paragraphs>106</Paragraphs>
  <Slides>20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Lidský kapitál a anomálie racionality</vt:lpstr>
      <vt:lpstr>Lidský kapitál ve 2. dekádě 21. století v ČR</vt:lpstr>
      <vt:lpstr>Studijní neúspěšnost na českých VŠ jako omezení růstu úrovně lidského kapitálu</vt:lpstr>
      <vt:lpstr>Drop out – bakalářské obory</vt:lpstr>
      <vt:lpstr>Drop out – magisterské obory</vt:lpstr>
      <vt:lpstr>Důvody studijní neúspěšnosti (Mouralová, Tomášková) </vt:lpstr>
      <vt:lpstr>Ekonomická analýza drop -out  </vt:lpstr>
      <vt:lpstr>Ekonomická analýza drop -out  </vt:lpstr>
      <vt:lpstr>Psychologická podstata drop-outu I.</vt:lpstr>
      <vt:lpstr>Psychologická podstata drop-outu II.</vt:lpstr>
      <vt:lpstr>Doktorské studium v ČR versus racionalita studentů - doktorandů</vt:lpstr>
      <vt:lpstr>Doktorské studium v ČR versus racionalita studentů - doktorandů</vt:lpstr>
      <vt:lpstr>Doktorské studium v ČR versus racionalita studentů - doktorandů</vt:lpstr>
      <vt:lpstr>Doktorské studium v ČR versus racionalita studentů - doktorandů</vt:lpstr>
      <vt:lpstr>Doktorské studium v ČR versus racionalita studentů - doktorandů</vt:lpstr>
      <vt:lpstr>Rizika a příčiny drop – outu v doktorském  studiu</vt:lpstr>
      <vt:lpstr>Předsudek dostupnosti I.</vt:lpstr>
      <vt:lpstr>Předsudek dostupnosti II.</vt:lpstr>
      <vt:lpstr>Předsudek nadměrného sebevědomí</vt:lpstr>
      <vt:lpstr>Návrhy na řešení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Lidský kapitál a anomálie racionality</dc:title>
  <dc:creator>Hana Chytilová</dc:creator>
  <cp:lastModifiedBy>Hana Chytilová</cp:lastModifiedBy>
  <cp:revision>31</cp:revision>
  <dcterms:created xsi:type="dcterms:W3CDTF">2017-11-21T19:43:57Z</dcterms:created>
  <dcterms:modified xsi:type="dcterms:W3CDTF">2017-11-23T22:32:59Z</dcterms:modified>
</cp:coreProperties>
</file>