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 /><Relationship Id="rId2" Type="http://schemas.openxmlformats.org/officeDocument/2006/relationships/officeDocument" Target="ppt/presentation.xml" /><Relationship Id="rId1" Type="http://schemas.microsoft.com/office/2011/relationships/webextensiontaskpanes" Target="ppt/webextensions/taskpanes.xml" /><Relationship Id="rId5" Type="http://schemas.openxmlformats.org/officeDocument/2006/relationships/extended-properties" Target="docProps/app.xml" /><Relationship Id="rId4" Type="http://schemas.openxmlformats.org/package/2006/relationships/metadata/core-properties" Target="docProps/core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1"/>
  </p:notesMasterIdLst>
  <p:handoutMasterIdLst>
    <p:handoutMasterId r:id="rId12"/>
  </p:handoutMasterIdLst>
  <p:sldIdLst>
    <p:sldId id="256" r:id="rId2"/>
    <p:sldId id="348" r:id="rId3"/>
    <p:sldId id="351" r:id="rId4"/>
    <p:sldId id="353" r:id="rId5"/>
    <p:sldId id="340" r:id="rId6"/>
    <p:sldId id="350" r:id="rId7"/>
    <p:sldId id="349" r:id="rId8"/>
    <p:sldId id="352" r:id="rId9"/>
    <p:sldId id="259" r:id="rId10"/>
  </p:sldIdLst>
  <p:sldSz cx="9144000" cy="6858000" type="screen4x3"/>
  <p:notesSz cx="7104063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57" userDrawn="1">
          <p15:clr>
            <a:srgbClr val="A4A3A4"/>
          </p15:clr>
        </p15:guide>
        <p15:guide id="2" pos="907" userDrawn="1">
          <p15:clr>
            <a:srgbClr val="A4A3A4"/>
          </p15:clr>
        </p15:guide>
        <p15:guide id="3" pos="2132" userDrawn="1">
          <p15:clr>
            <a:srgbClr val="A4A3A4"/>
          </p15:clr>
        </p15:guide>
        <p15:guide id="4" pos="3379" userDrawn="1">
          <p15:clr>
            <a:srgbClr val="A4A3A4"/>
          </p15:clr>
        </p15:guide>
        <p15:guide id="5" pos="462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ikar Vojtěch" initials="FV" lastIdx="15" clrIdx="0">
    <p:extLst>
      <p:ext uri="{19B8F6BF-5375-455C-9EA6-DF929625EA0E}">
        <p15:presenceInfo xmlns:p15="http://schemas.microsoft.com/office/powerpoint/2012/main" userId="Fikar Vojtěch" providerId="None"/>
      </p:ext>
    </p:extLst>
  </p:cmAuthor>
  <p:cmAuthor id="2" name="Ptáčníková Iveta" initials="PI" lastIdx="13" clrIdx="1">
    <p:extLst>
      <p:ext uri="{19B8F6BF-5375-455C-9EA6-DF929625EA0E}">
        <p15:presenceInfo xmlns:p15="http://schemas.microsoft.com/office/powerpoint/2012/main" userId="S-1-5-21-1024343765-948047755-1557874966-27898" providerId="AD"/>
      </p:ext>
    </p:extLst>
  </p:cmAuthor>
  <p:cmAuthor id="3" name="Samuel Jezný" initials="SJ" lastIdx="1" clrIdx="2">
    <p:extLst>
      <p:ext uri="{19B8F6BF-5375-455C-9EA6-DF929625EA0E}">
        <p15:presenceInfo xmlns:p15="http://schemas.microsoft.com/office/powerpoint/2012/main" userId="568e950a4e08182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8D96"/>
    <a:srgbClr val="61AAB0"/>
    <a:srgbClr val="FAFCFD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Styl s motivem 2 – zvýraznění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7AC3CCA-C797-4891-BE02-D94E43425B78}" styleName="Střední sty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Světlý sty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92" autoAdjust="0"/>
    <p:restoredTop sz="78532" autoAdjust="0"/>
  </p:normalViewPr>
  <p:slideViewPr>
    <p:cSldViewPr snapToGrid="0" showGuides="1">
      <p:cViewPr varScale="1">
        <p:scale>
          <a:sx n="83" d="100"/>
          <a:sy n="83" d="100"/>
        </p:scale>
        <p:origin x="1992" y="90"/>
      </p:cViewPr>
      <p:guideLst>
        <p:guide orient="horz" pos="3657"/>
        <p:guide pos="907"/>
        <p:guide pos="2132"/>
        <p:guide pos="3379"/>
        <p:guide pos="46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00" d="100"/>
          <a:sy n="100" d="100"/>
        </p:scale>
        <p:origin x="35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commentAuthors" Target="commentAuthor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handoutMaster" Target="handoutMasters/handoutMaster1.xml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notesMaster" Target="notesMasters/notesMaster1.xml" /><Relationship Id="rId5" Type="http://schemas.openxmlformats.org/officeDocument/2006/relationships/slide" Target="slides/slide4.xml" /><Relationship Id="rId15" Type="http://schemas.openxmlformats.org/officeDocument/2006/relationships/viewProps" Target="view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presProps" Target="presProps.xml" 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Users\samueljezny\Downloads\SVS&#780;%20-%20historie.xlsx" TargetMode="External" /><Relationship Id="rId2" Type="http://schemas.microsoft.com/office/2011/relationships/chartColorStyle" Target="colors1.xml" /><Relationship Id="rId1" Type="http://schemas.microsoft.com/office/2011/relationships/chartStyle" Target="style1.xml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0"/>
              <c:layout>
                <c:manualLayout>
                  <c:x val="-3.242113412500381E-2"/>
                  <c:y val="-5.30812605113336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5E-4BF9-BEAB-DDFEA9712456}"/>
                </c:ext>
              </c:extLst>
            </c:dLbl>
            <c:dLbl>
              <c:idx val="17"/>
              <c:layout>
                <c:manualLayout>
                  <c:x val="-3.8490382093807028E-2"/>
                  <c:y val="-3.10843192985921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85E-4BF9-BEAB-DDFEA9712456}"/>
                </c:ext>
              </c:extLst>
            </c:dLbl>
            <c:dLbl>
              <c:idx val="18"/>
              <c:layout>
                <c:manualLayout>
                  <c:x val="-3.6973070101606144E-2"/>
                  <c:y val="-8.60766723304460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5E-4BF9-BEAB-DDFEA9712456}"/>
                </c:ext>
              </c:extLst>
            </c:dLbl>
            <c:dLbl>
              <c:idx val="20"/>
              <c:layout>
                <c:manualLayout>
                  <c:x val="-4.3042318070409362E-2"/>
                  <c:y val="-9.15759076336314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85E-4BF9-BEAB-DDFEA9712456}"/>
                </c:ext>
              </c:extLst>
            </c:dLbl>
            <c:dLbl>
              <c:idx val="22"/>
              <c:layout>
                <c:manualLayout>
                  <c:x val="-1.4894746934463389E-3"/>
                  <c:y val="-6.95789664208898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85E-4BF9-BEAB-DDFEA97124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Studenti!$B$11:$B$33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Studenti!$C$11:$C$33</c:f>
              <c:numCache>
                <c:formatCode>_-* #\ ##0_-;\-* #\ ##0_-;_-* "-"??_-;_-@_-</c:formatCode>
                <c:ptCount val="23"/>
                <c:pt idx="0">
                  <c:v>2056</c:v>
                </c:pt>
                <c:pt idx="1">
                  <c:v>4784</c:v>
                </c:pt>
                <c:pt idx="2">
                  <c:v>8431</c:v>
                </c:pt>
                <c:pt idx="3">
                  <c:v>12944</c:v>
                </c:pt>
                <c:pt idx="4">
                  <c:v>18039</c:v>
                </c:pt>
                <c:pt idx="5">
                  <c:v>24359</c:v>
                </c:pt>
                <c:pt idx="6">
                  <c:v>31377</c:v>
                </c:pt>
                <c:pt idx="7">
                  <c:v>41301</c:v>
                </c:pt>
                <c:pt idx="8">
                  <c:v>49528</c:v>
                </c:pt>
                <c:pt idx="9">
                  <c:v>56535</c:v>
                </c:pt>
                <c:pt idx="10">
                  <c:v>57322</c:v>
                </c:pt>
                <c:pt idx="11">
                  <c:v>53656</c:v>
                </c:pt>
                <c:pt idx="12">
                  <c:v>48190</c:v>
                </c:pt>
                <c:pt idx="13">
                  <c:v>43364</c:v>
                </c:pt>
                <c:pt idx="14">
                  <c:v>39111</c:v>
                </c:pt>
                <c:pt idx="15">
                  <c:v>34451</c:v>
                </c:pt>
                <c:pt idx="16">
                  <c:v>31336</c:v>
                </c:pt>
                <c:pt idx="17">
                  <c:v>29661</c:v>
                </c:pt>
                <c:pt idx="18">
                  <c:v>28494</c:v>
                </c:pt>
                <c:pt idx="19">
                  <c:v>27927</c:v>
                </c:pt>
                <c:pt idx="20">
                  <c:v>27403</c:v>
                </c:pt>
                <c:pt idx="21">
                  <c:v>27903</c:v>
                </c:pt>
                <c:pt idx="22">
                  <c:v>28376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EE3-8F4A-B2DA-2431BF0BED89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668052927"/>
        <c:axId val="668647935"/>
      </c:lineChart>
      <c:catAx>
        <c:axId val="6680529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68647935"/>
        <c:crosses val="autoZero"/>
        <c:auto val="1"/>
        <c:lblAlgn val="ctr"/>
        <c:lblOffset val="100"/>
        <c:tickLblSkip val="1"/>
        <c:noMultiLvlLbl val="0"/>
      </c:catAx>
      <c:valAx>
        <c:axId val="668647935"/>
        <c:scaling>
          <c:orientation val="minMax"/>
        </c:scaling>
        <c:delete val="1"/>
        <c:axPos val="l"/>
        <c:numFmt formatCode="_-* #\ ##0_-;\-* #\ ##0_-;_-* &quot;-&quot;??_-;_-@_-" sourceLinked="1"/>
        <c:majorTickMark val="none"/>
        <c:minorTickMark val="none"/>
        <c:tickLblPos val="nextTo"/>
        <c:crossAx val="668052927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svg" /><Relationship Id="rId1" Type="http://schemas.openxmlformats.org/officeDocument/2006/relationships/image" Target="../media/image4.png" /><Relationship Id="rId4" Type="http://schemas.openxmlformats.org/officeDocument/2006/relationships/image" Target="../media/image7.svg" 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svg" /><Relationship Id="rId1" Type="http://schemas.openxmlformats.org/officeDocument/2006/relationships/image" Target="../media/image4.png" /><Relationship Id="rId4" Type="http://schemas.openxmlformats.org/officeDocument/2006/relationships/image" Target="../media/image7.svg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8B6664-2C2D-4DCD-8ECE-E09F1A3D0C5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59270B-CB27-40A0-8CF9-5839695559BA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Důležitá role v českém vzdělávacím systému</a:t>
          </a:r>
        </a:p>
        <a:p>
          <a:pPr>
            <a:lnSpc>
              <a:spcPct val="100000"/>
            </a:lnSpc>
          </a:pPr>
          <a:r>
            <a:rPr lang="cs-CZ" dirty="0"/>
            <a:t>Široká škála oborů, nové myšlenky, přístupy a inovace</a:t>
          </a:r>
          <a:br>
            <a:rPr lang="cs-CZ" dirty="0"/>
          </a:br>
          <a:endParaRPr lang="en-US" dirty="0"/>
        </a:p>
      </dgm:t>
    </dgm:pt>
    <dgm:pt modelId="{96BACBE8-4ECE-42FD-BA19-768289C2E65C}" type="parTrans" cxnId="{4D30E8D8-E2D5-4C46-AD25-D44C266925D8}">
      <dgm:prSet/>
      <dgm:spPr/>
      <dgm:t>
        <a:bodyPr/>
        <a:lstStyle/>
        <a:p>
          <a:endParaRPr lang="en-US"/>
        </a:p>
      </dgm:t>
    </dgm:pt>
    <dgm:pt modelId="{93559C64-A65A-4D3E-B995-EB1A65ABB86F}" type="sibTrans" cxnId="{4D30E8D8-E2D5-4C46-AD25-D44C266925D8}">
      <dgm:prSet/>
      <dgm:spPr/>
      <dgm:t>
        <a:bodyPr/>
        <a:lstStyle/>
        <a:p>
          <a:endParaRPr lang="en-US"/>
        </a:p>
      </dgm:t>
    </dgm:pt>
    <dgm:pt modelId="{850FD193-9859-439B-A29E-D84A83630082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30 aktivních soukromých VŠ</a:t>
          </a:r>
        </a:p>
        <a:p>
          <a:pPr>
            <a:lnSpc>
              <a:spcPct val="100000"/>
            </a:lnSpc>
          </a:pPr>
          <a:r>
            <a:rPr lang="cs-CZ" dirty="0"/>
            <a:t>214 studijních programů, z toho</a:t>
          </a:r>
        </a:p>
        <a:p>
          <a:pPr>
            <a:lnSpc>
              <a:spcPct val="100000"/>
            </a:lnSpc>
          </a:pPr>
          <a:r>
            <a:rPr lang="cs-CZ" dirty="0"/>
            <a:t>138 bakalářských</a:t>
          </a:r>
        </a:p>
        <a:p>
          <a:pPr>
            <a:lnSpc>
              <a:spcPct val="100000"/>
            </a:lnSpc>
          </a:pPr>
          <a:r>
            <a:rPr lang="cs-CZ" dirty="0"/>
            <a:t>66 navazujících magisterských</a:t>
          </a:r>
        </a:p>
        <a:p>
          <a:pPr>
            <a:lnSpc>
              <a:spcPct val="100000"/>
            </a:lnSpc>
          </a:pPr>
          <a:r>
            <a:rPr lang="cs-CZ" dirty="0"/>
            <a:t>10 doktorských</a:t>
          </a:r>
        </a:p>
        <a:p>
          <a:pPr>
            <a:lnSpc>
              <a:spcPct val="100000"/>
            </a:lnSpc>
          </a:pPr>
          <a:r>
            <a:rPr lang="cs-CZ" dirty="0"/>
            <a:t>Přes 28 000 studentů</a:t>
          </a:r>
          <a:endParaRPr lang="en-US" dirty="0"/>
        </a:p>
      </dgm:t>
    </dgm:pt>
    <dgm:pt modelId="{F3953D3C-45A0-4138-A3E8-4C3A8F053C1E}" type="parTrans" cxnId="{5D4B8DD2-122B-40FD-9E69-5786DF0B1C0D}">
      <dgm:prSet/>
      <dgm:spPr/>
      <dgm:t>
        <a:bodyPr/>
        <a:lstStyle/>
        <a:p>
          <a:endParaRPr lang="en-US"/>
        </a:p>
      </dgm:t>
    </dgm:pt>
    <dgm:pt modelId="{F0BCD959-5C28-49A2-96E7-11AF55A3C221}" type="sibTrans" cxnId="{5D4B8DD2-122B-40FD-9E69-5786DF0B1C0D}">
      <dgm:prSet/>
      <dgm:spPr/>
      <dgm:t>
        <a:bodyPr/>
        <a:lstStyle/>
        <a:p>
          <a:endParaRPr lang="en-US"/>
        </a:p>
      </dgm:t>
    </dgm:pt>
    <dgm:pt modelId="{F00DFDD7-08C2-4947-AB83-169F917FB7A5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D1EF1C3F-4263-453D-B288-3ADBF82C5136}" type="parTrans" cxnId="{A46C0A9B-4126-42EB-ABA2-5A123E02D204}">
      <dgm:prSet/>
      <dgm:spPr/>
      <dgm:t>
        <a:bodyPr/>
        <a:lstStyle/>
        <a:p>
          <a:endParaRPr lang="en-US"/>
        </a:p>
      </dgm:t>
    </dgm:pt>
    <dgm:pt modelId="{D5DD580C-9998-4992-A7D1-EFB49A57B6EB}" type="sibTrans" cxnId="{A46C0A9B-4126-42EB-ABA2-5A123E02D204}">
      <dgm:prSet/>
      <dgm:spPr/>
      <dgm:t>
        <a:bodyPr/>
        <a:lstStyle/>
        <a:p>
          <a:endParaRPr lang="en-US"/>
        </a:p>
      </dgm:t>
    </dgm:pt>
    <dgm:pt modelId="{79AA485D-55CF-4213-B756-50A09E97CE98}" type="pres">
      <dgm:prSet presAssocID="{E48B6664-2C2D-4DCD-8ECE-E09F1A3D0C5D}" presName="root" presStyleCnt="0">
        <dgm:presLayoutVars>
          <dgm:dir/>
          <dgm:resizeHandles val="exact"/>
        </dgm:presLayoutVars>
      </dgm:prSet>
      <dgm:spPr/>
    </dgm:pt>
    <dgm:pt modelId="{DA9376CA-1145-43A1-A4E1-43AC6853F6A4}" type="pres">
      <dgm:prSet presAssocID="{850FD193-9859-439B-A29E-D84A83630082}" presName="compNode" presStyleCnt="0"/>
      <dgm:spPr/>
    </dgm:pt>
    <dgm:pt modelId="{3F182764-CE70-4D1F-9053-12CDFFC3A5F5}" type="pres">
      <dgm:prSet presAssocID="{850FD193-9859-439B-A29E-D84A83630082}" presName="bgRect" presStyleLbl="bgShp" presStyleIdx="0" presStyleCnt="2" custLinFactNeighborX="9004" custLinFactNeighborY="-1347"/>
      <dgm:spPr/>
    </dgm:pt>
    <dgm:pt modelId="{FD483294-4257-4F7C-8A9B-BA62F8BEA9B6}" type="pres">
      <dgm:prSet presAssocID="{850FD193-9859-439B-A29E-D84A83630082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kupina"/>
        </a:ext>
      </dgm:extLst>
    </dgm:pt>
    <dgm:pt modelId="{4F97766A-AA5C-4202-95FB-510D265468A5}" type="pres">
      <dgm:prSet presAssocID="{850FD193-9859-439B-A29E-D84A83630082}" presName="spaceRect" presStyleCnt="0"/>
      <dgm:spPr/>
    </dgm:pt>
    <dgm:pt modelId="{C5F5D539-0124-49CF-8FEF-C2985FBEDCF9}" type="pres">
      <dgm:prSet presAssocID="{850FD193-9859-439B-A29E-D84A83630082}" presName="parTx" presStyleLbl="revTx" presStyleIdx="0" presStyleCnt="3" custScaleX="128059" custLinFactNeighborX="13378" custLinFactNeighborY="-1347">
        <dgm:presLayoutVars>
          <dgm:chMax val="0"/>
          <dgm:chPref val="0"/>
        </dgm:presLayoutVars>
      </dgm:prSet>
      <dgm:spPr/>
    </dgm:pt>
    <dgm:pt modelId="{1A951F0F-DBC6-476C-817F-E68DC9653B5C}" type="pres">
      <dgm:prSet presAssocID="{850FD193-9859-439B-A29E-D84A83630082}" presName="desTx" presStyleLbl="revTx" presStyleIdx="1" presStyleCnt="3">
        <dgm:presLayoutVars/>
      </dgm:prSet>
      <dgm:spPr/>
    </dgm:pt>
    <dgm:pt modelId="{06467794-DCA7-4313-96FD-D2096266A542}" type="pres">
      <dgm:prSet presAssocID="{F0BCD959-5C28-49A2-96E7-11AF55A3C221}" presName="sibTrans" presStyleCnt="0"/>
      <dgm:spPr/>
    </dgm:pt>
    <dgm:pt modelId="{AB13501E-E93F-46DD-8231-E16E6525D703}" type="pres">
      <dgm:prSet presAssocID="{6859270B-CB27-40A0-8CF9-5839695559BA}" presName="compNode" presStyleCnt="0"/>
      <dgm:spPr/>
    </dgm:pt>
    <dgm:pt modelId="{E30CFE31-CC4D-4E1E-AF76-8DD43D5A493D}" type="pres">
      <dgm:prSet presAssocID="{6859270B-CB27-40A0-8CF9-5839695559BA}" presName="bgRect" presStyleLbl="bgShp" presStyleIdx="1" presStyleCnt="2"/>
      <dgm:spPr/>
    </dgm:pt>
    <dgm:pt modelId="{78FDCC4D-CB9E-4886-BFE4-A6D1F31C2806}" type="pres">
      <dgm:prSet presAssocID="{6859270B-CB27-40A0-8CF9-5839695559BA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nihy"/>
        </a:ext>
      </dgm:extLst>
    </dgm:pt>
    <dgm:pt modelId="{E9711581-D33A-4FA7-83B6-BFBEC1CCA5BE}" type="pres">
      <dgm:prSet presAssocID="{6859270B-CB27-40A0-8CF9-5839695559BA}" presName="spaceRect" presStyleCnt="0"/>
      <dgm:spPr/>
    </dgm:pt>
    <dgm:pt modelId="{6990C265-1AC2-4692-BD77-5E24C76CED6F}" type="pres">
      <dgm:prSet presAssocID="{6859270B-CB27-40A0-8CF9-5839695559BA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FA80ED12-FC2A-45B3-83BC-F2C0D3322E88}" type="presOf" srcId="{6859270B-CB27-40A0-8CF9-5839695559BA}" destId="{6990C265-1AC2-4692-BD77-5E24C76CED6F}" srcOrd="0" destOrd="0" presId="urn:microsoft.com/office/officeart/2018/2/layout/IconVerticalSolidList"/>
    <dgm:cxn modelId="{14CBE97A-C219-4A70-B0E4-8EBC13DF68EA}" type="presOf" srcId="{E48B6664-2C2D-4DCD-8ECE-E09F1A3D0C5D}" destId="{79AA485D-55CF-4213-B756-50A09E97CE98}" srcOrd="0" destOrd="0" presId="urn:microsoft.com/office/officeart/2018/2/layout/IconVerticalSolidList"/>
    <dgm:cxn modelId="{4991A697-57B2-40A3-9FD7-FA4C987119B5}" type="presOf" srcId="{F00DFDD7-08C2-4947-AB83-169F917FB7A5}" destId="{1A951F0F-DBC6-476C-817F-E68DC9653B5C}" srcOrd="0" destOrd="0" presId="urn:microsoft.com/office/officeart/2018/2/layout/IconVerticalSolidList"/>
    <dgm:cxn modelId="{A46C0A9B-4126-42EB-ABA2-5A123E02D204}" srcId="{850FD193-9859-439B-A29E-D84A83630082}" destId="{F00DFDD7-08C2-4947-AB83-169F917FB7A5}" srcOrd="0" destOrd="0" parTransId="{D1EF1C3F-4263-453D-B288-3ADBF82C5136}" sibTransId="{D5DD580C-9998-4992-A7D1-EFB49A57B6EB}"/>
    <dgm:cxn modelId="{5D4B8DD2-122B-40FD-9E69-5786DF0B1C0D}" srcId="{E48B6664-2C2D-4DCD-8ECE-E09F1A3D0C5D}" destId="{850FD193-9859-439B-A29E-D84A83630082}" srcOrd="0" destOrd="0" parTransId="{F3953D3C-45A0-4138-A3E8-4C3A8F053C1E}" sibTransId="{F0BCD959-5C28-49A2-96E7-11AF55A3C221}"/>
    <dgm:cxn modelId="{4D30E8D8-E2D5-4C46-AD25-D44C266925D8}" srcId="{E48B6664-2C2D-4DCD-8ECE-E09F1A3D0C5D}" destId="{6859270B-CB27-40A0-8CF9-5839695559BA}" srcOrd="1" destOrd="0" parTransId="{96BACBE8-4ECE-42FD-BA19-768289C2E65C}" sibTransId="{93559C64-A65A-4D3E-B995-EB1A65ABB86F}"/>
    <dgm:cxn modelId="{0A2CA4F3-8FF6-4367-AA93-965967F8D678}" type="presOf" srcId="{850FD193-9859-439B-A29E-D84A83630082}" destId="{C5F5D539-0124-49CF-8FEF-C2985FBEDCF9}" srcOrd="0" destOrd="0" presId="urn:microsoft.com/office/officeart/2018/2/layout/IconVerticalSolidList"/>
    <dgm:cxn modelId="{62C7953D-72AA-4A73-9363-717AEFE20FE0}" type="presParOf" srcId="{79AA485D-55CF-4213-B756-50A09E97CE98}" destId="{DA9376CA-1145-43A1-A4E1-43AC6853F6A4}" srcOrd="0" destOrd="0" presId="urn:microsoft.com/office/officeart/2018/2/layout/IconVerticalSolidList"/>
    <dgm:cxn modelId="{A3CD1940-15F7-48EF-83D6-5136B6CAB77E}" type="presParOf" srcId="{DA9376CA-1145-43A1-A4E1-43AC6853F6A4}" destId="{3F182764-CE70-4D1F-9053-12CDFFC3A5F5}" srcOrd="0" destOrd="0" presId="urn:microsoft.com/office/officeart/2018/2/layout/IconVerticalSolidList"/>
    <dgm:cxn modelId="{A9CA7150-395D-443B-9464-41B6D86BCC4D}" type="presParOf" srcId="{DA9376CA-1145-43A1-A4E1-43AC6853F6A4}" destId="{FD483294-4257-4F7C-8A9B-BA62F8BEA9B6}" srcOrd="1" destOrd="0" presId="urn:microsoft.com/office/officeart/2018/2/layout/IconVerticalSolidList"/>
    <dgm:cxn modelId="{235AA666-6432-4118-810E-8DC556AC4990}" type="presParOf" srcId="{DA9376CA-1145-43A1-A4E1-43AC6853F6A4}" destId="{4F97766A-AA5C-4202-95FB-510D265468A5}" srcOrd="2" destOrd="0" presId="urn:microsoft.com/office/officeart/2018/2/layout/IconVerticalSolidList"/>
    <dgm:cxn modelId="{BC2DCFB6-9826-4AC9-9E0E-BD20A3AEE9A2}" type="presParOf" srcId="{DA9376CA-1145-43A1-A4E1-43AC6853F6A4}" destId="{C5F5D539-0124-49CF-8FEF-C2985FBEDCF9}" srcOrd="3" destOrd="0" presId="urn:microsoft.com/office/officeart/2018/2/layout/IconVerticalSolidList"/>
    <dgm:cxn modelId="{7DCD45CA-0DAE-4328-A039-35237078F377}" type="presParOf" srcId="{DA9376CA-1145-43A1-A4E1-43AC6853F6A4}" destId="{1A951F0F-DBC6-476C-817F-E68DC9653B5C}" srcOrd="4" destOrd="0" presId="urn:microsoft.com/office/officeart/2018/2/layout/IconVerticalSolidList"/>
    <dgm:cxn modelId="{EA2A241D-F5E5-48C6-9494-C011BC1F3145}" type="presParOf" srcId="{79AA485D-55CF-4213-B756-50A09E97CE98}" destId="{06467794-DCA7-4313-96FD-D2096266A542}" srcOrd="1" destOrd="0" presId="urn:microsoft.com/office/officeart/2018/2/layout/IconVerticalSolidList"/>
    <dgm:cxn modelId="{ADA3F528-8D80-40F3-969E-FEC7AF0EBF96}" type="presParOf" srcId="{79AA485D-55CF-4213-B756-50A09E97CE98}" destId="{AB13501E-E93F-46DD-8231-E16E6525D703}" srcOrd="2" destOrd="0" presId="urn:microsoft.com/office/officeart/2018/2/layout/IconVerticalSolidList"/>
    <dgm:cxn modelId="{7170C348-A40D-4D2D-AA10-6ED5C46E5FAF}" type="presParOf" srcId="{AB13501E-E93F-46DD-8231-E16E6525D703}" destId="{E30CFE31-CC4D-4E1E-AF76-8DD43D5A493D}" srcOrd="0" destOrd="0" presId="urn:microsoft.com/office/officeart/2018/2/layout/IconVerticalSolidList"/>
    <dgm:cxn modelId="{E69A4328-355B-4EF3-B70C-C4D536C2B793}" type="presParOf" srcId="{AB13501E-E93F-46DD-8231-E16E6525D703}" destId="{78FDCC4D-CB9E-4886-BFE4-A6D1F31C2806}" srcOrd="1" destOrd="0" presId="urn:microsoft.com/office/officeart/2018/2/layout/IconVerticalSolidList"/>
    <dgm:cxn modelId="{F3348901-09A4-4532-924B-9B1DE72C1F6D}" type="presParOf" srcId="{AB13501E-E93F-46DD-8231-E16E6525D703}" destId="{E9711581-D33A-4FA7-83B6-BFBEC1CCA5BE}" srcOrd="2" destOrd="0" presId="urn:microsoft.com/office/officeart/2018/2/layout/IconVerticalSolidList"/>
    <dgm:cxn modelId="{31674F4E-ACD7-4D95-BEBB-F34BDBB18A0C}" type="presParOf" srcId="{AB13501E-E93F-46DD-8231-E16E6525D703}" destId="{6990C265-1AC2-4692-BD77-5E24C76CED6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182764-CE70-4D1F-9053-12CDFFC3A5F5}">
      <dsp:nvSpPr>
        <dsp:cNvPr id="0" name=""/>
        <dsp:cNvSpPr/>
      </dsp:nvSpPr>
      <dsp:spPr>
        <a:xfrm>
          <a:off x="0" y="0"/>
          <a:ext cx="7886700" cy="18923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483294-4257-4F7C-8A9B-BA62F8BEA9B6}">
      <dsp:nvSpPr>
        <dsp:cNvPr id="0" name=""/>
        <dsp:cNvSpPr/>
      </dsp:nvSpPr>
      <dsp:spPr>
        <a:xfrm>
          <a:off x="572435" y="426070"/>
          <a:ext cx="1040791" cy="10407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F5D539-0124-49CF-8FEF-C2985FBEDCF9}">
      <dsp:nvSpPr>
        <dsp:cNvPr id="0" name=""/>
        <dsp:cNvSpPr/>
      </dsp:nvSpPr>
      <dsp:spPr>
        <a:xfrm>
          <a:off x="2162540" y="0"/>
          <a:ext cx="4544833" cy="2022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4071" tIns="214071" rIns="214071" bIns="214071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30 aktivních soukromých VŠ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214 studijních programů, z toho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138 bakalářských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66 navazujících magisterských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10 doktorských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Přes 28 000 studentů</a:t>
          </a:r>
          <a:endParaRPr lang="en-US" sz="1400" kern="1200" dirty="0"/>
        </a:p>
      </dsp:txBody>
      <dsp:txXfrm>
        <a:off x="2162540" y="0"/>
        <a:ext cx="4544833" cy="2022718"/>
      </dsp:txXfrm>
    </dsp:sp>
    <dsp:sp modelId="{1A951F0F-DBC6-476C-817F-E68DC9653B5C}">
      <dsp:nvSpPr>
        <dsp:cNvPr id="0" name=""/>
        <dsp:cNvSpPr/>
      </dsp:nvSpPr>
      <dsp:spPr>
        <a:xfrm>
          <a:off x="5734677" y="292"/>
          <a:ext cx="2080318" cy="1892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0274" tIns="200274" rIns="200274" bIns="200274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</dsp:txBody>
      <dsp:txXfrm>
        <a:off x="5734677" y="292"/>
        <a:ext cx="2080318" cy="1892348"/>
      </dsp:txXfrm>
    </dsp:sp>
    <dsp:sp modelId="{E30CFE31-CC4D-4E1E-AF76-8DD43D5A493D}">
      <dsp:nvSpPr>
        <dsp:cNvPr id="0" name=""/>
        <dsp:cNvSpPr/>
      </dsp:nvSpPr>
      <dsp:spPr>
        <a:xfrm>
          <a:off x="0" y="2328327"/>
          <a:ext cx="7886700" cy="18923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FDCC4D-CB9E-4886-BFE4-A6D1F31C2806}">
      <dsp:nvSpPr>
        <dsp:cNvPr id="0" name=""/>
        <dsp:cNvSpPr/>
      </dsp:nvSpPr>
      <dsp:spPr>
        <a:xfrm>
          <a:off x="572435" y="2754105"/>
          <a:ext cx="1040791" cy="10407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90C265-1AC2-4692-BD77-5E24C76CED6F}">
      <dsp:nvSpPr>
        <dsp:cNvPr id="0" name=""/>
        <dsp:cNvSpPr/>
      </dsp:nvSpPr>
      <dsp:spPr>
        <a:xfrm>
          <a:off x="2185662" y="2328327"/>
          <a:ext cx="5629333" cy="2022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4071" tIns="214071" rIns="214071" bIns="214071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Důležitá role v českém vzdělávacím systému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Široká škála oborů, nové myšlenky, přístupy a inovace</a:t>
          </a:r>
          <a:br>
            <a:rPr lang="cs-CZ" sz="1400" kern="1200" dirty="0"/>
          </a:br>
          <a:endParaRPr lang="en-US" sz="1400" kern="1200" dirty="0"/>
        </a:p>
      </dsp:txBody>
      <dsp:txXfrm>
        <a:off x="2185662" y="2328327"/>
        <a:ext cx="5629333" cy="2022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3994" y="1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64B26128-E6F4-4423-8FD5-3E79F44F0350}" type="datetimeFigureOut">
              <a:rPr lang="cs-CZ" smtClean="0"/>
              <a:t>16.05.2023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2" y="9721108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3994" y="9721108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1AF51EE1-A014-4F2F-96E8-7CB9DB5330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94728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3994" y="1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7D5C28F8-2A4C-4B5C-AD71-7E3F3501D1BF}" type="datetimeFigureOut">
              <a:rPr lang="cs-CZ" smtClean="0"/>
              <a:t>16.05.2023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7938"/>
            <a:ext cx="4605337" cy="3455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96" tIns="47398" rIns="94796" bIns="47398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10407" y="4925408"/>
            <a:ext cx="5683250" cy="4029879"/>
          </a:xfrm>
          <a:prstGeom prst="rect">
            <a:avLst/>
          </a:prstGeom>
        </p:spPr>
        <p:txBody>
          <a:bodyPr vert="horz" lIns="94796" tIns="47398" rIns="94796" bIns="47398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2" y="9721108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3994" y="9721108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EC0D27D2-B476-4B72-8499-8079863770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2646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D27D2-B476-4B72-8499-80798637706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8844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6237" indent="-296237">
              <a:lnSpc>
                <a:spcPct val="107000"/>
              </a:lnSpc>
              <a:spcAft>
                <a:spcPts val="829"/>
              </a:spcAft>
              <a:buFont typeface="Arial" panose="020B0604020202020204" pitchFamily="34" charset="0"/>
              <a:buChar char="•"/>
            </a:pPr>
            <a:r>
              <a:rPr lang="cs-CZ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Vznik soukromých vysokých škol roce byl zákonem umožněn od roku 1998. Od roku 2000 se počet soukromých vysokých škol v České republice postupně zvyšoval. V roce 2002 nabízelo bakalářské studium v České republice již 27 soukromých vysokých škol, v roce 2005 to bylo již 39 škol. Poté již počet škol výrazně nevzrůstal, dokonce došlo k ukončení činnosti či odebrání státního souhlasu na více než 20 soukromých vysokých školách.</a:t>
            </a:r>
          </a:p>
          <a:p>
            <a:pPr marL="296237" indent="-296237">
              <a:lnSpc>
                <a:spcPct val="107000"/>
              </a:lnSpc>
              <a:spcAft>
                <a:spcPts val="829"/>
              </a:spcAft>
              <a:buFont typeface="Arial" panose="020B0604020202020204" pitchFamily="34" charset="0"/>
              <a:buChar char="•"/>
            </a:pPr>
            <a:r>
              <a:rPr lang="cs-CZ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Soukromé vysoké školy se však staly důležitým hráčem vysokoškolského vzdělávání v České republice. V současné době je v Česku 30 aktivních vysokých škol a na začátku letošního roku na nich bylo zapsáno více než 27 000 studentů, což představuje téměř 10 % všech studentů vysokých škol u nás.</a:t>
            </a:r>
          </a:p>
          <a:p>
            <a:pPr marL="296237" indent="-296237">
              <a:lnSpc>
                <a:spcPct val="107000"/>
              </a:lnSpc>
              <a:spcAft>
                <a:spcPts val="829"/>
              </a:spcAft>
              <a:buFont typeface="Arial" panose="020B0604020202020204" pitchFamily="34" charset="0"/>
              <a:buChar char="•"/>
            </a:pPr>
            <a:r>
              <a:rPr lang="cs-CZ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Nabídka vzdělávání na soukromých VŠ je různorodá, školy nabízejí širokou škálu oborů, od tradičních humanitních a společenských věd, přes technické a přírodní vědy, po obory kreativní a umělecké. Toto rozšíření nabídky vzdělání je zcela jistě pro české i zahraniční studenty přínosné, jelikož zvyšuje kapacity a rozšiřuje paletu studijních programů, a tedy pomáhá studentům najít takový, který odpovídá jejich zájmům a budoucím profesním cílům.</a:t>
            </a:r>
          </a:p>
          <a:p>
            <a:pPr marL="296237" indent="-296237">
              <a:lnSpc>
                <a:spcPct val="107000"/>
              </a:lnSpc>
              <a:spcAft>
                <a:spcPts val="829"/>
              </a:spcAft>
              <a:buFont typeface="Arial" panose="020B0604020202020204" pitchFamily="34" charset="0"/>
              <a:buChar char="•"/>
            </a:pPr>
            <a:r>
              <a:rPr lang="cs-CZ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Soukromé vysoké školy přinášejí do českého vysokého školství nové myšlenky, přístupy a inovace. Díky svému zázemí navíc mohou být tyto školy více experimentální a riskovat s novými formami vzdělávání a výzkumu, což přináší pozitivní vliv na celé vysokoškolské prostředí.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D27D2-B476-4B72-8499-807986377061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7799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D27D2-B476-4B72-8499-807986377061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5109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D27D2-B476-4B72-8499-807986377061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5583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6237" indent="-296237" defTabSz="947958">
              <a:buFont typeface="Arial" panose="020B0604020202020204" pitchFamily="34" charset="0"/>
              <a:buChar char="•"/>
              <a:defRPr/>
            </a:pPr>
            <a:r>
              <a:rPr lang="cs-CZ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Soukromé VŠ tak MŠMT vnímá jako důležitého a prospěšného hráče na poli českého vzdělávání. Takovou roli však mohou mít pouze v případě, že budou nabízet zdravé studijní prostředí, tedy že vzdělávání bude odpovídat vysokým standardům kvality a bude důrazně dbáno na ochranu zájmů studentů i zaměstnanců školy.</a:t>
            </a:r>
          </a:p>
          <a:p>
            <a:pPr defTabSz="947958">
              <a:defRPr/>
            </a:pPr>
            <a:r>
              <a:rPr lang="cs-CZ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-------------------</a:t>
            </a:r>
          </a:p>
          <a:p>
            <a:pPr marL="177742" indent="-177742">
              <a:buFont typeface="Arial" panose="020B0604020202020204" pitchFamily="34" charset="0"/>
              <a:buChar char="•"/>
            </a:pPr>
            <a:r>
              <a:rPr lang="cs-CZ" dirty="0"/>
              <a:t>Všechny tyto problémy mohou podrývat důvěryhodnost soukromého vysokého školství a snižovat úroveň vzdělávání v ČR. Proto je třeba překonávat, s cílem chránit dobré jméno soukromého vysokoškolského vzdělávání v této zemi.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D27D2-B476-4B72-8499-807986377061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9042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6237" indent="-296237">
              <a:lnSpc>
                <a:spcPct val="107000"/>
              </a:lnSpc>
              <a:spcAft>
                <a:spcPts val="829"/>
              </a:spcAft>
              <a:buFont typeface="Arial" panose="020B0604020202020204" pitchFamily="34" charset="0"/>
              <a:buChar char="•"/>
            </a:pPr>
            <a:r>
              <a:rPr lang="cs-CZ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 rozvojem nových technologií a rostoucí digitalizací společnosti se zvyšuje potřeba modernizace vysokého školství. Soukromé VŠ tak (stejně jako veřejné) musí investovat do moderních technologií a inovativních vzdělávacích metod, aby byly konkurenceschopné a aby dokázaly reagovat na výzvy moderní doby. Vzdělávání by se mělo soustředit na rozvoj takových kompetencí, které budou prospěšné pro život v 21. století, aby umožnily maximální rozvoj potenciálu svých studentů a aby jejich absolventi dokázali najít uplatnění na rychle se měnícím trhu práce.</a:t>
            </a:r>
          </a:p>
          <a:p>
            <a:pPr marL="177742" indent="-177742">
              <a:lnSpc>
                <a:spcPct val="107000"/>
              </a:lnSpc>
              <a:spcAft>
                <a:spcPts val="829"/>
              </a:spcAft>
              <a:buFont typeface="Arial" panose="020B0604020202020204" pitchFamily="34" charset="0"/>
              <a:buChar char="•"/>
            </a:pPr>
            <a:r>
              <a:rPr lang="cs-CZ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Prudký rozvoj technologií, ale i narůstající dynamika společnosti a ekonomiky si žádá o rozvoji a rozšíření nabídky alternativních forem vzdělávání. Důležité je také rozšiřovat nabídku flexibilních forem vzdělávání jak v akreditovaných studijních programech vedoucích k získání akademického titulu (kombinované a distanční studium), tak v kratších kurzech a jejich modulech (celoživotní vzdělávání). Dobře nastavené kombinované studium zároveň dává šanci na úspěšné studium těm, kdo pro pokrytí životních nákladů musí při studiu pracovat a plnění studijních povinností v prezenčním studiu nezvládají z časových důvodů.</a:t>
            </a:r>
          </a:p>
          <a:p>
            <a:pPr marL="177742" indent="-177742">
              <a:lnSpc>
                <a:spcPct val="107000"/>
              </a:lnSpc>
              <a:spcAft>
                <a:spcPts val="829"/>
              </a:spcAft>
              <a:buFont typeface="Arial" panose="020B0604020202020204" pitchFamily="34" charset="0"/>
              <a:buChar char="•"/>
            </a:pPr>
            <a:r>
              <a:rPr lang="cs-CZ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Výraznou roli by soukromé VŠ mohly v budoucnu hrát v oblasti profesních programů, které studenty více přibližují praxi. </a:t>
            </a:r>
          </a:p>
          <a:p>
            <a:pPr marL="177742" indent="-177742">
              <a:lnSpc>
                <a:spcPct val="107000"/>
              </a:lnSpc>
              <a:spcAft>
                <a:spcPts val="829"/>
              </a:spcAft>
              <a:buFont typeface="Arial" panose="020B0604020202020204" pitchFamily="34" charset="0"/>
              <a:buChar char="•"/>
            </a:pPr>
            <a:r>
              <a:rPr lang="cs-CZ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Důležitým tématem by měl být i </a:t>
            </a:r>
            <a:r>
              <a:rPr lang="cs-CZ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wellbeing</a:t>
            </a:r>
            <a:r>
              <a:rPr lang="cs-CZ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studentů, který má přímý dopad na výsledky vzdělávání. Vysoké školy by měly být sociálně bezpečným prostředím, které vytváří vhodné podmínky nejen pro studium, ale i pro rozvoj osobností, a to pro všechny bez rozdílu. V současné době navíc každým rokem strmě stoupá počet mladých lidí s duševním onemocněním a školy mohou sehrát klíčovou roli v jejich podpoře. Nabídka psychologického poradenství a dalších podpůrných služeb by měla být samozřejmostí. </a:t>
            </a:r>
          </a:p>
          <a:p>
            <a:pPr marL="177742" indent="-177742">
              <a:lnSpc>
                <a:spcPct val="107000"/>
              </a:lnSpc>
              <a:spcAft>
                <a:spcPts val="829"/>
              </a:spcAft>
              <a:buFont typeface="Arial" panose="020B0604020202020204" pitchFamily="34" charset="0"/>
              <a:buChar char="•"/>
            </a:pPr>
            <a:r>
              <a:rPr lang="cs-CZ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obecné rovině pak s ohledem na turbulenci současné doby je také důležité, aby i soukromé VŠ hrály aktivní roli ve veřejné (mezinárodní) diskusi o společenských a etických otázkách, při pěstování kulturní rozmanitosti a vzájemného porozumění, při utváření občanské společnosti a přípravě mladých lidí pro život v ní.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D27D2-B476-4B72-8499-807986377061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8492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29"/>
              </a:spcAft>
            </a:pPr>
            <a:r>
              <a:rPr lang="cs-CZ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Jednou z priorit vysokého školství by měla být příprava na populační boom, který budeme pozorovat v počtu uchazečů v následujících letech (viz aktuální problematika uchazečů o středoškolské vzdělání a nedostatek kapacit škol). Zároveň existuje zájem na tom, aby se zvyšoval podíl lidí s vysokoškolským vzděláním. Soukromé VŠ budou moct sehrát klíčovou roli v pokrytí budoucí poptávky po terciálním vzdělání.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D27D2-B476-4B72-8499-807986377061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6366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55484" indent="-355484">
              <a:buFont typeface="Symbol" panose="05050102010706020507" pitchFamily="18" charset="2"/>
              <a:buChar char=""/>
            </a:pP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</a:rPr>
              <a:t>v roce 2020 se do hodnocení vědy v segmentu VŠ účastnily čtyři SVŠ. (V zásadě s nedobrým hodnocením „D“)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70216" lvl="1" indent="-296237">
              <a:buFont typeface="Courier New" panose="02070309020205020404" pitchFamily="49" charset="0"/>
              <a:buChar char="o"/>
            </a:pP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</a:rPr>
              <a:t>Metropolitní univerzita Praha, o.p.s.      (dostávají DKRVO)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70216" lvl="1" indent="-296237">
              <a:buFont typeface="Courier New" panose="02070309020205020404" pitchFamily="49" charset="0"/>
              <a:buChar char="o"/>
            </a:pP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</a:rPr>
              <a:t>ŠKODA AUTO Vysoká Škola o.p.s.          (dostávají DKRVO)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70216" lvl="1" indent="-296237">
              <a:buFont typeface="Courier New" panose="02070309020205020404" pitchFamily="49" charset="0"/>
              <a:buChar char="o"/>
            </a:pP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</a:rPr>
              <a:t>Univerzita J. A. Komenského Praha s.r.o. (dostávají DKRVO)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70216" lvl="1" indent="-296237">
              <a:buFont typeface="Courier New" panose="02070309020205020404" pitchFamily="49" charset="0"/>
              <a:buChar char="o"/>
            </a:pP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</a:rPr>
              <a:t>Vysoká škola finanční a správní, a.s.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55484" indent="-355484">
              <a:buFont typeface="Symbol" panose="05050102010706020507" pitchFamily="18" charset="2"/>
              <a:buChar char=""/>
            </a:pP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</a:rPr>
              <a:t>Spolu s </a:t>
            </a:r>
            <a:r>
              <a:rPr lang="cs-CZ" dirty="0" err="1">
                <a:latin typeface="Calibri" panose="020F0502020204030204" pitchFamily="34" charset="0"/>
                <a:ea typeface="Times New Roman" panose="02020603050405020304" pitchFamily="18" charset="0"/>
              </a:rPr>
              <a:t>uvedými</a:t>
            </a: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</a:rPr>
              <a:t> SVŠ se pak národního hodnocení účastnilo dalších 5 SVŠ (Angloamerická, Institut VŠ </a:t>
            </a:r>
            <a:r>
              <a:rPr lang="cs-CZ" dirty="0" err="1">
                <a:latin typeface="Calibri" panose="020F0502020204030204" pitchFamily="34" charset="0"/>
                <a:ea typeface="Times New Roman" panose="02020603050405020304" pitchFamily="18" charset="0"/>
              </a:rPr>
              <a:t>fin</a:t>
            </a: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</a:rPr>
              <a:t> a správní, Moravská, VŠ </a:t>
            </a:r>
            <a:r>
              <a:rPr lang="cs-CZ" dirty="0" err="1">
                <a:latin typeface="Calibri" panose="020F0502020204030204" pitchFamily="34" charset="0"/>
                <a:ea typeface="Times New Roman" panose="02020603050405020304" pitchFamily="18" charset="0"/>
              </a:rPr>
              <a:t>Psychosoc</a:t>
            </a: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</a:rPr>
              <a:t>., PRIGO). 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55484" indent="-355484">
              <a:buFont typeface="Symbol" panose="05050102010706020507" pitchFamily="18" charset="2"/>
              <a:buChar char=""/>
            </a:pP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</a:rPr>
              <a:t>SVŠ bylo možné hodnotit především ve vědních oblastech: 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70216" lvl="1" indent="-296237">
              <a:buFont typeface="Courier New" panose="02070309020205020404" pitchFamily="49" charset="0"/>
              <a:buChar char="o"/>
            </a:pP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</a:rPr>
              <a:t>FORD 5 (hlavně politologie a ekonomie)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70216" lvl="1" indent="-296237">
              <a:buFont typeface="Courier New" panose="02070309020205020404" pitchFamily="49" charset="0"/>
              <a:buChar char="o"/>
            </a:pP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</a:rPr>
              <a:t>FORD 6 (humanitní vědy a umění)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55484" indent="-355484">
              <a:buFont typeface="Symbol" panose="05050102010706020507" pitchFamily="18" charset="2"/>
              <a:buChar char=""/>
            </a:pP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</a:rPr>
              <a:t>Samotným hodnocením nevzniká nárok na finanční podporu (DKRVO). Pro hodnocení je nezbytné splňovat podmínky v modulu 1 a 2. Jinak není vlastně na základě čeho hodnotit.   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D27D2-B476-4B72-8499-807986377061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95682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D27D2-B476-4B72-8499-807986377061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5195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576000" y="1224000"/>
            <a:ext cx="5868000" cy="1522800"/>
          </a:xfrm>
        </p:spPr>
        <p:txBody>
          <a:bodyPr lIns="0" tIns="0" rIns="0" bIns="0" anchor="b">
            <a:noAutofit/>
          </a:bodyPr>
          <a:lstStyle>
            <a:lvl1pPr algn="l">
              <a:defRPr sz="3400" cap="small" baseline="0">
                <a:solidFill>
                  <a:srgbClr val="87888A"/>
                </a:solidFill>
                <a:latin typeface="Calibri" panose="020F0502020204030204" pitchFamily="34" charset="0"/>
              </a:defRPr>
            </a:lvl1pPr>
          </a:lstStyle>
          <a:p>
            <a:r>
              <a:rPr lang="cs-CZ" dirty="0"/>
              <a:t>Kliknutím lze </a:t>
            </a:r>
            <a:br>
              <a:rPr lang="cs-CZ" dirty="0"/>
            </a:br>
            <a:r>
              <a:rPr lang="cs-CZ" dirty="0"/>
              <a:t>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76000" y="6022800"/>
            <a:ext cx="3886272" cy="415200"/>
          </a:xfr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cap="small" baseline="0">
                <a:solidFill>
                  <a:srgbClr val="87888A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1169640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7199" y="1825625"/>
            <a:ext cx="7886700" cy="4351338"/>
          </a:xfrm>
        </p:spPr>
        <p:txBody>
          <a:bodyPr>
            <a:no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4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68048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750" y="944563"/>
            <a:ext cx="7886700" cy="609917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2100" baseline="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/>
          </a:p>
        </p:txBody>
      </p:sp>
      <p:graphicFrame>
        <p:nvGraphicFramePr>
          <p:cNvPr id="7" name="Tabulka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71507400"/>
              </p:ext>
            </p:extLst>
          </p:nvPr>
        </p:nvGraphicFramePr>
        <p:xfrm>
          <a:off x="547199" y="3546686"/>
          <a:ext cx="78867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3532208531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44615953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82864684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7133029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500415985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8001944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8266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755881"/>
                  </a:ext>
                </a:extLst>
              </a:tr>
            </a:tbl>
          </a:graphicData>
        </a:graphic>
      </p:graphicFrame>
      <p:sp>
        <p:nvSpPr>
          <p:cNvPr id="8" name="Zástupný symbol pro obsah 2"/>
          <p:cNvSpPr>
            <a:spLocks noGrp="1"/>
          </p:cNvSpPr>
          <p:nvPr>
            <p:ph idx="13"/>
          </p:nvPr>
        </p:nvSpPr>
        <p:spPr>
          <a:xfrm>
            <a:off x="547199" y="1825625"/>
            <a:ext cx="8201514" cy="1472776"/>
          </a:xfrm>
        </p:spPr>
        <p:txBody>
          <a:bodyPr>
            <a:no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9" name="Zástupný symbol pro obsah 2"/>
          <p:cNvSpPr>
            <a:spLocks noGrp="1"/>
          </p:cNvSpPr>
          <p:nvPr>
            <p:ph idx="14"/>
          </p:nvPr>
        </p:nvSpPr>
        <p:spPr>
          <a:xfrm>
            <a:off x="539750" y="4636559"/>
            <a:ext cx="8201514" cy="1472776"/>
          </a:xfrm>
        </p:spPr>
        <p:txBody>
          <a:bodyPr>
            <a:no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3427551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47199" y="1849437"/>
            <a:ext cx="3867150" cy="4351338"/>
          </a:xfr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10723" y="1849437"/>
            <a:ext cx="3867150" cy="4351338"/>
          </a:xfr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791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014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7605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lední strán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659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5" Type="http://schemas.openxmlformats.org/officeDocument/2006/relationships/slideLayout" Target="../slideLayouts/slideLayout5.xml" /><Relationship Id="rId4" Type="http://schemas.openxmlformats.org/officeDocument/2006/relationships/slideLayout" Target="../slideLayouts/slideLayout4.xml" /><Relationship Id="rId9" Type="http://schemas.openxmlformats.org/officeDocument/2006/relationships/image" Target="../media/image1.jp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547199" y="936001"/>
            <a:ext cx="8128627" cy="62213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7200" y="1825625"/>
            <a:ext cx="78867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5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70924" y="101217"/>
            <a:ext cx="373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323BD8D3-A9DD-40CB-A396-ADCE34852C7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5072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8" r:id="rId5"/>
    <p:sldLayoutId id="2147483679" r:id="rId6"/>
    <p:sldLayoutId id="2147483677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100" kern="1200" cap="all" baseline="0">
          <a:solidFill>
            <a:srgbClr val="428D96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24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428D96"/>
        </a:buClr>
        <a:buFont typeface="Calibri Light" panose="020F0302020204030204" pitchFamily="34" charset="0"/>
        <a:buChar char="●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324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428D96"/>
        </a:buClr>
        <a:buFont typeface="Calibri Light" panose="020F0302020204030204" pitchFamily="34" charset="0"/>
        <a:buChar char="●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61200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126000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1260000" indent="-18000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0" userDrawn="1">
          <p15:clr>
            <a:srgbClr val="F26B43"/>
          </p15:clr>
        </p15:guide>
        <p15:guide id="2" pos="5534" userDrawn="1">
          <p15:clr>
            <a:srgbClr val="F26B43"/>
          </p15:clr>
        </p15:guide>
        <p15:guide id="3" orient="horz" pos="595" userDrawn="1">
          <p15:clr>
            <a:srgbClr val="F26B43"/>
          </p15:clr>
        </p15:guide>
        <p15:guide id="4" orient="horz" pos="390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 /><Relationship Id="rId7" Type="http://schemas.microsoft.com/office/2007/relationships/diagramDrawing" Target="../diagrams/drawing1.xml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1.xml" /><Relationship Id="rId5" Type="http://schemas.openxmlformats.org/officeDocument/2006/relationships/diagramQuickStyle" Target="../diagrams/quickStyle1.xml" /><Relationship Id="rId4" Type="http://schemas.openxmlformats.org/officeDocument/2006/relationships/diagramLayout" Target="../diagrams/layout1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0.png" /><Relationship Id="rId4" Type="http://schemas.openxmlformats.org/officeDocument/2006/relationships/hyperlink" Target="https://www.google.cz/maps/place/Karmelitsk%C3%A1+529/5,+118+00+Praha+1-Mal%C3%A1+Strana/@50.0852785,14.401439,17z/data=!3m1!4b1!4m5!3m4!1s0x470b94e3028a6d63:0xc245e5c6bd645e50!8m2!3d50.0852785!4d14.4036277" TargetMode="Externa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38932" y="203200"/>
            <a:ext cx="5938775" cy="1670570"/>
          </a:xfrm>
        </p:spPr>
        <p:txBody>
          <a:bodyPr/>
          <a:lstStyle/>
          <a:p>
            <a:pPr algn="ctr"/>
            <a:r>
              <a:rPr lang="cs-CZ" sz="3200" b="1" dirty="0"/>
              <a:t>25 let soukromých vysokých škol</a:t>
            </a:r>
            <a:endParaRPr lang="cs-CZ" sz="40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37871" y="5921200"/>
            <a:ext cx="7054645" cy="733600"/>
          </a:xfrm>
        </p:spPr>
        <p:txBody>
          <a:bodyPr>
            <a:normAutofit/>
          </a:bodyPr>
          <a:lstStyle/>
          <a:p>
            <a:r>
              <a:rPr lang="cs-CZ" dirty="0">
                <a:latin typeface="+mn-lt"/>
              </a:rPr>
              <a:t>Prof. PaedDr. Radka Wildová, CSc.</a:t>
            </a:r>
            <a:br>
              <a:rPr lang="cs-CZ" dirty="0">
                <a:latin typeface="+mn-lt"/>
              </a:rPr>
            </a:br>
            <a:r>
              <a:rPr lang="cs-CZ" dirty="0">
                <a:latin typeface="+mn-lt"/>
              </a:rPr>
              <a:t>16. květen 2023</a:t>
            </a:r>
          </a:p>
        </p:txBody>
      </p:sp>
    </p:spTree>
    <p:extLst>
      <p:ext uri="{BB962C8B-B14F-4D97-AF65-F5344CB8AC3E}">
        <p14:creationId xmlns:p14="http://schemas.microsoft.com/office/powerpoint/2010/main" val="436162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CAC6B4-59C5-07FB-A040-A86E7C853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200" y="516275"/>
            <a:ext cx="7886700" cy="1226907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Postavení soukromých vysokých škol v českém vzdělávacím systému</a:t>
            </a:r>
          </a:p>
        </p:txBody>
      </p:sp>
      <p:graphicFrame>
        <p:nvGraphicFramePr>
          <p:cNvPr id="16" name="Zástupný obsah 2">
            <a:extLst>
              <a:ext uri="{FF2B5EF4-FFF2-40B4-BE49-F238E27FC236}">
                <a16:creationId xmlns:a16="http://schemas.microsoft.com/office/drawing/2014/main" id="{D0C9D565-D35C-323D-FDB6-186BAB041D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6133273"/>
              </p:ext>
            </p:extLst>
          </p:nvPr>
        </p:nvGraphicFramePr>
        <p:xfrm>
          <a:off x="547199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B1A6E03-D7F0-E98F-4190-31CDF4F4E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5410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28BF9-BC28-923C-0216-447CD046B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199" y="615776"/>
            <a:ext cx="8128627" cy="622138"/>
          </a:xfrm>
        </p:spPr>
        <p:txBody>
          <a:bodyPr>
            <a:normAutofit/>
          </a:bodyPr>
          <a:lstStyle/>
          <a:p>
            <a:r>
              <a:rPr lang="en-CZ" sz="2400" b="1" dirty="0"/>
              <a:t>Přínos Soukromých vysokých Škol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4B1DC-7C5C-4CF5-C489-324F808E8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199" y="1253330"/>
            <a:ext cx="7886700" cy="4988893"/>
          </a:xfrm>
        </p:spPr>
        <p:txBody>
          <a:bodyPr/>
          <a:lstStyle/>
          <a:p>
            <a:r>
              <a:rPr lang="en-CZ" sz="1800" b="1" dirty="0"/>
              <a:t>Zájem o studium na soukromých VŠ</a:t>
            </a:r>
          </a:p>
          <a:p>
            <a:pPr lvl="2"/>
            <a:r>
              <a:rPr lang="en-CZ" sz="1800" dirty="0"/>
              <a:t>Studium na soukromých VŠ do </a:t>
            </a:r>
            <a:r>
              <a:rPr lang="cs-CZ" sz="1800" dirty="0"/>
              <a:t>roku </a:t>
            </a:r>
            <a:r>
              <a:rPr lang="en-CZ" sz="1800" dirty="0"/>
              <a:t>2022 absolvovalo 183 383 absolventů a absolventek</a:t>
            </a:r>
          </a:p>
          <a:p>
            <a:pPr lvl="2"/>
            <a:r>
              <a:rPr lang="en-CZ" sz="1800" dirty="0"/>
              <a:t>Od roku 2000 tak na soukromých VŠ získalo titul 14,5 % absolventů a absolventek</a:t>
            </a:r>
            <a:r>
              <a:rPr lang="cs-CZ" sz="1800" dirty="0"/>
              <a:t>.</a:t>
            </a:r>
            <a:endParaRPr lang="en-CZ" sz="1800" dirty="0"/>
          </a:p>
          <a:p>
            <a:pPr lvl="2"/>
            <a:r>
              <a:rPr lang="en-CZ" sz="1800" dirty="0"/>
              <a:t>Počet studujících kontinuálně rostl </a:t>
            </a:r>
            <a:r>
              <a:rPr lang="cs-CZ" sz="1800" dirty="0"/>
              <a:t>mezi lety </a:t>
            </a:r>
            <a:r>
              <a:rPr lang="en-CZ" sz="1800" dirty="0"/>
              <a:t>2000 </a:t>
            </a:r>
            <a:r>
              <a:rPr lang="cs-CZ" sz="1800" dirty="0"/>
              <a:t>a</a:t>
            </a:r>
            <a:r>
              <a:rPr lang="en-CZ" sz="1800" dirty="0"/>
              <a:t> 2010</a:t>
            </a:r>
          </a:p>
          <a:p>
            <a:pPr lvl="2"/>
            <a:r>
              <a:rPr lang="en-CZ" sz="1800" dirty="0"/>
              <a:t>V ro</a:t>
            </a:r>
            <a:r>
              <a:rPr lang="cs-CZ" sz="1800" dirty="0" err="1"/>
              <a:t>ce</a:t>
            </a:r>
            <a:r>
              <a:rPr lang="en-CZ" sz="1800" dirty="0"/>
              <a:t> 2010 studovalo na soukromých VŠ 57 322 studujících</a:t>
            </a:r>
          </a:p>
          <a:p>
            <a:pPr lvl="2"/>
            <a:r>
              <a:rPr lang="en-CZ" sz="1800" dirty="0"/>
              <a:t>Od roku 2011 počet studujících postupně klesal, avšak tento pokles do jisté míry koreluje s demografickým vývojom</a:t>
            </a:r>
          </a:p>
          <a:p>
            <a:pPr lvl="2"/>
            <a:r>
              <a:rPr lang="en-CZ" sz="1800" dirty="0"/>
              <a:t>V </a:t>
            </a:r>
            <a:r>
              <a:rPr lang="cs-CZ" sz="1800" dirty="0"/>
              <a:t>roce</a:t>
            </a:r>
            <a:r>
              <a:rPr lang="en-CZ" sz="1800" dirty="0"/>
              <a:t> 2022 studovalo na soukromých VŠ 28</a:t>
            </a:r>
            <a:r>
              <a:rPr lang="cs-CZ" sz="1800" dirty="0"/>
              <a:t> </a:t>
            </a:r>
            <a:r>
              <a:rPr lang="en-CZ" sz="1800" dirty="0"/>
              <a:t>376 studentů a studentek</a:t>
            </a:r>
          </a:p>
          <a:p>
            <a:endParaRPr lang="cs-CZ" sz="1800" b="1" dirty="0"/>
          </a:p>
          <a:p>
            <a:r>
              <a:rPr lang="en-CZ" sz="1800" b="1" dirty="0"/>
              <a:t>Co přinesl</a:t>
            </a:r>
            <a:r>
              <a:rPr lang="cs-CZ" sz="1800" b="1" dirty="0"/>
              <a:t>y</a:t>
            </a:r>
            <a:r>
              <a:rPr lang="en-CZ" sz="1800" b="1" dirty="0"/>
              <a:t> soukromé VŠ?</a:t>
            </a:r>
          </a:p>
          <a:p>
            <a:pPr lvl="2"/>
            <a:r>
              <a:rPr lang="en-CZ" sz="1800" dirty="0"/>
              <a:t>Rozšíření nabídky pro uchazeče a uchazečky o studium</a:t>
            </a:r>
          </a:p>
          <a:p>
            <a:pPr lvl="2"/>
            <a:r>
              <a:rPr lang="en-CZ" sz="1800" dirty="0"/>
              <a:t>Inovace ve výuce</a:t>
            </a:r>
          </a:p>
          <a:p>
            <a:pPr lvl="2"/>
            <a:r>
              <a:rPr lang="en-CZ" sz="1800" dirty="0"/>
              <a:t>Větší mír</a:t>
            </a:r>
            <a:r>
              <a:rPr lang="cs-CZ" sz="1800" dirty="0"/>
              <a:t>u</a:t>
            </a:r>
            <a:r>
              <a:rPr lang="en-CZ" sz="1800" dirty="0"/>
              <a:t> flexibility</a:t>
            </a:r>
          </a:p>
          <a:p>
            <a:pPr lvl="2"/>
            <a:r>
              <a:rPr lang="en-CZ" sz="1800" dirty="0"/>
              <a:t>Potenciál intenzivní spolupráce soukromé VŠ s ostatními aktéry v soukromé sféře (tj. se zam</a:t>
            </a:r>
            <a:r>
              <a:rPr lang="cs-CZ" sz="1800" dirty="0"/>
              <a:t>ě</a:t>
            </a:r>
            <a:r>
              <a:rPr lang="en-CZ" sz="1800" dirty="0"/>
              <a:t>stnavateli a s aplikačními partnery)</a:t>
            </a:r>
          </a:p>
          <a:p>
            <a:endParaRPr lang="en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9C0CF6-2778-1770-B6CB-14E678B55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3530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49F0C-8FDE-20D5-1159-1E4D95E4A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b="1" dirty="0"/>
              <a:t>Vývoj počtu studentů a studentek soukromých vysokých škol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A07539-A079-2DE4-12B1-91A74EE81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4</a:t>
            </a:fld>
            <a:endParaRPr lang="cs-CZ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A2A0B01-2C7A-578A-F2E8-EDB7B3F647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3975767"/>
              </p:ext>
            </p:extLst>
          </p:nvPr>
        </p:nvGraphicFramePr>
        <p:xfrm>
          <a:off x="305761" y="1412996"/>
          <a:ext cx="8370065" cy="4618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19404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2C5F33-BF87-C61D-E597-C89346EC7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/>
              <a:t>Problémy v soukromém vysokém školství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86654B-5D0A-038A-BA3A-302B72A7E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199" y="1776045"/>
            <a:ext cx="8349666" cy="4600039"/>
          </a:xfrm>
        </p:spPr>
        <p:txBody>
          <a:bodyPr/>
          <a:lstStyle/>
          <a:p>
            <a:pPr marL="108000" lvl="1" indent="0">
              <a:spcAft>
                <a:spcPts val="600"/>
              </a:spcAft>
              <a:buNone/>
            </a:pPr>
            <a:r>
              <a:rPr lang="cs-CZ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Soukromé VŠ jsou důležitým aktérem na poli českého vzdělávání. Nicméně čelí také řadě problémů:</a:t>
            </a:r>
          </a:p>
          <a:p>
            <a:pPr marL="108000" lvl="1" indent="0">
              <a:spcAft>
                <a:spcPts val="600"/>
              </a:spcAft>
              <a:buNone/>
            </a:pPr>
            <a:endParaRPr lang="cs-CZ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600"/>
              </a:spcAft>
            </a:pPr>
            <a:r>
              <a:rPr lang="cs-CZ" sz="1800" b="1" dirty="0">
                <a:latin typeface="Calibri" panose="020F0502020204030204" pitchFamily="34" charset="0"/>
                <a:cs typeface="Times New Roman" panose="02020603050405020304" pitchFamily="18" charset="0"/>
              </a:rPr>
              <a:t>Financování</a:t>
            </a:r>
          </a:p>
          <a:p>
            <a:pPr lvl="2">
              <a:spcAft>
                <a:spcPts val="6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Problematické praktiky při zápisech</a:t>
            </a:r>
          </a:p>
          <a:p>
            <a:pPr lvl="2">
              <a:spcAft>
                <a:spcPts val="600"/>
              </a:spcAf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Problematické praktiky při zpracování závěrečných prací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8000" lvl="1" indent="0">
              <a:spcAft>
                <a:spcPts val="600"/>
              </a:spcAft>
              <a:buNone/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600"/>
              </a:spcAft>
            </a:pP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Personální </a:t>
            </a:r>
            <a:r>
              <a:rPr lang="cs-CZ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kapacity</a:t>
            </a:r>
            <a:endParaRPr lang="cs-CZ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spcAft>
                <a:spcPts val="6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Nedostatečný individuální přístup ke studentům na některých školách</a:t>
            </a:r>
          </a:p>
          <a:p>
            <a:pPr lvl="2">
              <a:spcAft>
                <a:spcPts val="6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Problematika garantů, kteří na škole reálně nepůsobí</a:t>
            </a:r>
          </a:p>
          <a:p>
            <a:pPr marL="432000" lvl="2" indent="0">
              <a:spcAft>
                <a:spcPts val="600"/>
              </a:spcAft>
              <a:buNone/>
            </a:pPr>
            <a:endParaRPr lang="cs-CZ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600"/>
              </a:spcAft>
            </a:pPr>
            <a:r>
              <a:rPr lang="cs-CZ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Kvalita vzdělávání</a:t>
            </a:r>
          </a:p>
          <a:p>
            <a:pPr lvl="2">
              <a:spcAft>
                <a:spcPts val="600"/>
              </a:spcAf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Různá míra kvality závěrečných prací absolventů a dalších výstupů</a:t>
            </a:r>
          </a:p>
          <a:p>
            <a:pPr marL="432000" lvl="2" indent="0">
              <a:spcAft>
                <a:spcPts val="600"/>
              </a:spcAft>
              <a:buNone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spcAft>
                <a:spcPts val="600"/>
              </a:spcAft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32000" lvl="2" indent="0">
              <a:spcAft>
                <a:spcPts val="600"/>
              </a:spcAft>
              <a:buNone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5348EDE-0F6E-9238-140F-359D28C85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8783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2C5F33-BF87-C61D-E597-C89346EC7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/>
              <a:t>Vize soukromého vysokého školství a aktuální výzvy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86654B-5D0A-038A-BA3A-302B72A7E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199" y="1723291"/>
            <a:ext cx="8349666" cy="4652793"/>
          </a:xfrm>
        </p:spPr>
        <p:txBody>
          <a:bodyPr/>
          <a:lstStyle/>
          <a:p>
            <a:pPr lvl="1">
              <a:spcAft>
                <a:spcPts val="600"/>
              </a:spcAft>
            </a:pP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Demografie</a:t>
            </a:r>
          </a:p>
          <a:p>
            <a:pPr lvl="2">
              <a:spcAft>
                <a:spcPts val="600"/>
              </a:spcAf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Lze očekávat výrazný nárůst uchazečů o vysokoškolské vzdělání v nadcházejících letech</a:t>
            </a:r>
          </a:p>
          <a:p>
            <a:pPr marL="432000" lvl="2" indent="0">
              <a:spcAft>
                <a:spcPts val="600"/>
              </a:spcAft>
              <a:buNone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600"/>
              </a:spcAft>
            </a:pPr>
            <a:r>
              <a:rPr lang="cs-CZ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Rozvoj nových technologií a digitalizace</a:t>
            </a:r>
          </a:p>
          <a:p>
            <a:pPr lvl="2">
              <a:spcAft>
                <a:spcPts val="600"/>
              </a:spcAf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Potřeba modernizace a rozvoje kompetencí studentů pro 21. století</a:t>
            </a:r>
          </a:p>
          <a:p>
            <a:pPr lvl="2">
              <a:spcAft>
                <a:spcPts val="600"/>
              </a:spcAft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600"/>
              </a:spcAft>
            </a:pPr>
            <a:r>
              <a:rPr lang="cs-CZ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Rozvoj alternativních forem vzdělávání</a:t>
            </a:r>
          </a:p>
          <a:p>
            <a:pPr lvl="2">
              <a:spcAft>
                <a:spcPts val="600"/>
              </a:spcAf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Flexibilní formy vzdělávání</a:t>
            </a:r>
          </a:p>
          <a:p>
            <a:pPr lvl="2">
              <a:spcAft>
                <a:spcPts val="600"/>
              </a:spcAf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Celoživotní vzdělávání</a:t>
            </a:r>
          </a:p>
          <a:p>
            <a:pPr lvl="2">
              <a:spcAft>
                <a:spcPts val="600"/>
              </a:spcAf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Programy profesního profilu</a:t>
            </a:r>
          </a:p>
          <a:p>
            <a:pPr lvl="1">
              <a:spcAft>
                <a:spcPts val="600"/>
              </a:spcAft>
            </a:pPr>
            <a:endParaRPr lang="cs-CZ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600"/>
              </a:spcAft>
            </a:pPr>
            <a:r>
              <a:rPr lang="cs-CZ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Rovné příležitosti a </a:t>
            </a:r>
            <a:r>
              <a:rPr lang="cs-CZ" sz="1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wellbeing</a:t>
            </a:r>
            <a:r>
              <a:rPr lang="cs-CZ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studentů</a:t>
            </a:r>
          </a:p>
          <a:p>
            <a:pPr lvl="1">
              <a:spcAft>
                <a:spcPts val="600"/>
              </a:spcAft>
            </a:pPr>
            <a:endParaRPr lang="cs-CZ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600"/>
              </a:spcAft>
            </a:pPr>
            <a:endParaRPr lang="cs-CZ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spcAft>
                <a:spcPts val="600"/>
              </a:spcAft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32000" lvl="2" indent="0">
              <a:spcAft>
                <a:spcPts val="600"/>
              </a:spcAft>
              <a:buNone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5348EDE-0F6E-9238-140F-359D28C85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6829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CAC6B4-59C5-07FB-A040-A86E7C853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197" y="704870"/>
            <a:ext cx="8128627" cy="622138"/>
          </a:xfrm>
        </p:spPr>
        <p:txBody>
          <a:bodyPr>
            <a:normAutofit/>
          </a:bodyPr>
          <a:lstStyle/>
          <a:p>
            <a:r>
              <a:rPr lang="cs-CZ" sz="2400" b="1" dirty="0"/>
              <a:t>demografie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B1A6E03-D7F0-E98F-4190-31CDF4F4E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7</a:t>
            </a:fld>
            <a:endParaRPr lang="cs-CZ" dirty="0"/>
          </a:p>
        </p:txBody>
      </p:sp>
      <p:pic>
        <p:nvPicPr>
          <p:cNvPr id="14" name="Obrázek 13" descr="Obsah obrázku text, snímek obrazovky, Písmo, řada/pruh&#10;&#10;Popis byl vytvořen automaticky">
            <a:extLst>
              <a:ext uri="{FF2B5EF4-FFF2-40B4-BE49-F238E27FC236}">
                <a16:creationId xmlns:a16="http://schemas.microsoft.com/office/drawing/2014/main" id="{447DCBE5-A87E-1D29-4EFE-A5CD246D50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87" y="1247069"/>
            <a:ext cx="7390362" cy="506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856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2C483-F487-C340-4209-7500CD4AD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Z" sz="2400" dirty="0"/>
              <a:t>Věda, výzkum a Inovace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11AB8-C0A7-42FE-EF7D-E111FDB7B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199" y="1570661"/>
            <a:ext cx="7886700" cy="4351338"/>
          </a:xfrm>
        </p:spPr>
        <p:txBody>
          <a:bodyPr/>
          <a:lstStyle/>
          <a:p>
            <a:r>
              <a:rPr lang="en-CZ" sz="1800" dirty="0"/>
              <a:t>Pro většinu soukromých vysokých škol je primární výuka v bakalářském a navazujícím magisterském studiu.</a:t>
            </a:r>
          </a:p>
          <a:p>
            <a:r>
              <a:rPr lang="en-CZ" sz="1800" dirty="0"/>
              <a:t>Na druhé straně však jsou na řade soukromých vysokých škol realizovány i  vysoce kvalitní a společensky relevantní výzkumné projekty, nebo nabízí také studium v doktorských programech.</a:t>
            </a:r>
          </a:p>
          <a:p>
            <a:r>
              <a:rPr lang="en-CZ" sz="1800" dirty="0"/>
              <a:t>V roce 2020 se zapojily do hodnocení výzkumných organizací v segmentu vysokých škol čtyři soukromé vysoké školy:</a:t>
            </a:r>
          </a:p>
          <a:p>
            <a:pPr lvl="2"/>
            <a:r>
              <a:rPr lang="en-GB" sz="1800" dirty="0" err="1"/>
              <a:t>Metropolitní</a:t>
            </a:r>
            <a:r>
              <a:rPr lang="en-GB" sz="1800" dirty="0"/>
              <a:t> </a:t>
            </a:r>
            <a:r>
              <a:rPr lang="en-GB" sz="1800" dirty="0" err="1"/>
              <a:t>univerzita</a:t>
            </a:r>
            <a:r>
              <a:rPr lang="en-GB" sz="1800" dirty="0"/>
              <a:t> Praha, </a:t>
            </a:r>
            <a:r>
              <a:rPr lang="en-GB" sz="1800" dirty="0" err="1"/>
              <a:t>o.p.s</a:t>
            </a:r>
            <a:r>
              <a:rPr lang="en-CZ" sz="1800" dirty="0"/>
              <a:t>.</a:t>
            </a:r>
          </a:p>
          <a:p>
            <a:pPr lvl="2"/>
            <a:r>
              <a:rPr lang="en-GB" sz="1800" dirty="0"/>
              <a:t>ŠKODA AUTO </a:t>
            </a:r>
            <a:r>
              <a:rPr lang="en-GB" sz="1800" dirty="0" err="1"/>
              <a:t>Vysoká</a:t>
            </a:r>
            <a:r>
              <a:rPr lang="en-GB" sz="1800" dirty="0"/>
              <a:t> </a:t>
            </a:r>
            <a:r>
              <a:rPr lang="en-GB" sz="1800" dirty="0" err="1"/>
              <a:t>škola</a:t>
            </a:r>
            <a:r>
              <a:rPr lang="en-GB" sz="1800" dirty="0"/>
              <a:t> o. p. s</a:t>
            </a:r>
            <a:endParaRPr lang="en-CZ" sz="1800" dirty="0"/>
          </a:p>
          <a:p>
            <a:pPr lvl="2"/>
            <a:r>
              <a:rPr lang="en-GB" sz="1800" dirty="0" err="1"/>
              <a:t>Univerzita</a:t>
            </a:r>
            <a:r>
              <a:rPr lang="en-GB" sz="1800" dirty="0"/>
              <a:t> Jana </a:t>
            </a:r>
            <a:r>
              <a:rPr lang="en-GB" sz="1800" dirty="0" err="1"/>
              <a:t>Amose</a:t>
            </a:r>
            <a:r>
              <a:rPr lang="en-GB" sz="1800" dirty="0"/>
              <a:t> </a:t>
            </a:r>
            <a:r>
              <a:rPr lang="en-GB" sz="1800" dirty="0" err="1"/>
              <a:t>Komenského</a:t>
            </a:r>
            <a:r>
              <a:rPr lang="en-GB" sz="1800" dirty="0"/>
              <a:t> Praha, </a:t>
            </a:r>
            <a:r>
              <a:rPr lang="en-GB" sz="1800" dirty="0" err="1"/>
              <a:t>s.r.o.</a:t>
            </a:r>
            <a:endParaRPr lang="en-GB" sz="1800" dirty="0"/>
          </a:p>
          <a:p>
            <a:pPr lvl="2"/>
            <a:r>
              <a:rPr lang="en-GB" sz="1800" dirty="0" err="1"/>
              <a:t>Vysoká</a:t>
            </a:r>
            <a:r>
              <a:rPr lang="en-GB" sz="1800" dirty="0"/>
              <a:t> </a:t>
            </a:r>
            <a:r>
              <a:rPr lang="en-GB" sz="1800" dirty="0" err="1"/>
              <a:t>škola</a:t>
            </a:r>
            <a:r>
              <a:rPr lang="en-GB" sz="1800" dirty="0"/>
              <a:t> </a:t>
            </a:r>
            <a:r>
              <a:rPr lang="en-GB" sz="1800" dirty="0" err="1"/>
              <a:t>finanční</a:t>
            </a:r>
            <a:r>
              <a:rPr lang="en-GB" sz="1800" dirty="0"/>
              <a:t> a </a:t>
            </a:r>
            <a:r>
              <a:rPr lang="en-GB" sz="1800" dirty="0" err="1"/>
              <a:t>správní</a:t>
            </a:r>
            <a:r>
              <a:rPr lang="en-GB" sz="1800" dirty="0"/>
              <a:t>, </a:t>
            </a:r>
            <a:r>
              <a:rPr lang="en-GB" sz="1800" dirty="0" err="1"/>
              <a:t>a.s.</a:t>
            </a:r>
            <a:endParaRPr lang="en-GB" sz="1800" dirty="0"/>
          </a:p>
          <a:p>
            <a:pPr lvl="2"/>
            <a:endParaRPr lang="en-CZ" sz="1800" dirty="0"/>
          </a:p>
          <a:p>
            <a:r>
              <a:rPr lang="en-CZ" sz="1800" dirty="0"/>
              <a:t>Další soukromé vysoké školy projevily zájem o </a:t>
            </a:r>
            <a:r>
              <a:rPr lang="cs-CZ" sz="1800" dirty="0"/>
              <a:t>zapojení do budoucích </a:t>
            </a:r>
            <a:r>
              <a:rPr lang="en-CZ" sz="1800" dirty="0"/>
              <a:t>hodnocení</a:t>
            </a:r>
            <a:r>
              <a:rPr lang="cs-CZ" sz="1800" dirty="0"/>
              <a:t>. </a:t>
            </a:r>
            <a:endParaRPr lang="en-CZ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D8DA16-D6FA-5E69-477A-29B220E05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2279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863" y="5429351"/>
            <a:ext cx="373569" cy="377814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9D434894-1457-4A98-93DE-5C16E2FADFDC}"/>
              </a:ext>
            </a:extLst>
          </p:cNvPr>
          <p:cNvSpPr txBox="1"/>
          <p:nvPr/>
        </p:nvSpPr>
        <p:spPr>
          <a:xfrm>
            <a:off x="1226503" y="1050835"/>
            <a:ext cx="5943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>
                <a:solidFill>
                  <a:srgbClr val="FAFCFD"/>
                </a:solidFill>
                <a:highlight>
                  <a:srgbClr val="61AAB0"/>
                </a:highlight>
              </a:rPr>
              <a:t>	DĚKUJI ZA POZORNOST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2172C1D-1E7E-45A6-9294-3A4006A77C9A}"/>
              </a:ext>
            </a:extLst>
          </p:cNvPr>
          <p:cNvSpPr txBox="1"/>
          <p:nvPr/>
        </p:nvSpPr>
        <p:spPr>
          <a:xfrm>
            <a:off x="2678636" y="5871897"/>
            <a:ext cx="1837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FAFCFD"/>
                </a:solidFill>
                <a:highlight>
                  <a:srgbClr val="61AAB0"/>
                </a:highlight>
              </a:rPr>
              <a:t>radka.wildova@msmt.cz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9F4D82E-94A2-4C87-A5E7-772BD9035FB9}"/>
              </a:ext>
            </a:extLst>
          </p:cNvPr>
          <p:cNvSpPr txBox="1"/>
          <p:nvPr/>
        </p:nvSpPr>
        <p:spPr>
          <a:xfrm>
            <a:off x="707675" y="5871897"/>
            <a:ext cx="1837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solidFill>
                  <a:srgbClr val="FAFCFD"/>
                </a:solidFill>
                <a:highlight>
                  <a:srgbClr val="61AAB0"/>
                </a:highlight>
              </a:rPr>
              <a:t>Karmelitská 529/5</a:t>
            </a:r>
          </a:p>
          <a:p>
            <a:pPr algn="ctr"/>
            <a:r>
              <a:rPr lang="cs-CZ" sz="1200" dirty="0">
                <a:solidFill>
                  <a:srgbClr val="FAFCFD"/>
                </a:solidFill>
                <a:highlight>
                  <a:srgbClr val="61AAB0"/>
                </a:highlight>
              </a:rPr>
              <a:t>118 12 Praha 1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168D462-0FC4-4485-8D97-BB9DE582B755}"/>
              </a:ext>
            </a:extLst>
          </p:cNvPr>
          <p:cNvSpPr txBox="1"/>
          <p:nvPr/>
        </p:nvSpPr>
        <p:spPr>
          <a:xfrm>
            <a:off x="4901184" y="5871898"/>
            <a:ext cx="1837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FAFCFD"/>
                </a:solidFill>
                <a:highlight>
                  <a:srgbClr val="61AAB0"/>
                </a:highlight>
              </a:rPr>
              <a:t>+420 234 812 100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E57BBF4-473A-46D2-A70C-96F61FA82563}"/>
              </a:ext>
            </a:extLst>
          </p:cNvPr>
          <p:cNvSpPr txBox="1"/>
          <p:nvPr/>
        </p:nvSpPr>
        <p:spPr>
          <a:xfrm>
            <a:off x="7001637" y="5840238"/>
            <a:ext cx="1837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FAFCFD"/>
                </a:solidFill>
                <a:highlight>
                  <a:srgbClr val="61AAB0"/>
                </a:highlight>
              </a:rPr>
              <a:t>www.msmt.cz</a:t>
            </a:r>
          </a:p>
        </p:txBody>
      </p:sp>
    </p:spTree>
    <p:extLst>
      <p:ext uri="{BB962C8B-B14F-4D97-AF65-F5344CB8AC3E}">
        <p14:creationId xmlns:p14="http://schemas.microsoft.com/office/powerpoint/2010/main" val="2835939831"/>
      </p:ext>
    </p:extLst>
  </p:cSld>
  <p:clrMapOvr>
    <a:masterClrMapping/>
  </p:clrMapOvr>
</p:sld>
</file>

<file path=ppt/theme/theme1.xml><?xml version="1.0" encoding="utf-8"?>
<a:theme xmlns:a="http://schemas.openxmlformats.org/drawingml/2006/main" name="Vlastní návrh">
  <a:themeElements>
    <a:clrScheme name="Vlastní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28D96"/>
      </a:accent1>
      <a:accent2>
        <a:srgbClr val="CFDBDD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 /></Relationships>
</file>

<file path=ppt/webextensions/taskpanes.xml><?xml version="1.0" encoding="utf-8"?>
<wetp:taskpanes xmlns:wetp="http://schemas.microsoft.com/office/webextensions/taskpanes/2010/11">
  <wetp:taskpane dockstate="right" visibility="0" width="350" row="7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8EA2E4B-ED9B-4D7C-9F69-BD33A5DA9D06}">
  <we:reference id="wa104380121" version="2.0.0.0" store="sk-SK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8753</TotalTime>
  <Words>1364</Words>
  <Application>Microsoft Office PowerPoint</Application>
  <PresentationFormat>Předvádění na obrazovce (4:3)</PresentationFormat>
  <Paragraphs>111</Paragraphs>
  <Slides>9</Slides>
  <Notes>9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Vlastní návrh</vt:lpstr>
      <vt:lpstr>25 let soukromých vysokých škol</vt:lpstr>
      <vt:lpstr>Postavení soukromých vysokých škol v českém vzdělávacím systému</vt:lpstr>
      <vt:lpstr>Přínos Soukromých vysokých Škol</vt:lpstr>
      <vt:lpstr>Vývoj počtu studentů a studentek soukromých vysokých škol</vt:lpstr>
      <vt:lpstr>Problémy v soukromém vysokém školství</vt:lpstr>
      <vt:lpstr>Vize soukromého vysokého školství a aktuální výzvy</vt:lpstr>
      <vt:lpstr>demografie</vt:lpstr>
      <vt:lpstr>Věda, výzkum a Inovace</vt:lpstr>
      <vt:lpstr>Prezentace aplikace PowerPoint</vt:lpstr>
    </vt:vector>
  </TitlesOfParts>
  <Company>Ministerstvo školství, mládeže a tělovýchovy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Ivet</dc:creator>
  <cp:lastModifiedBy>Magdalena Straková</cp:lastModifiedBy>
  <cp:revision>544</cp:revision>
  <cp:lastPrinted>2023-05-15T16:18:10Z</cp:lastPrinted>
  <dcterms:created xsi:type="dcterms:W3CDTF">2018-05-30T11:05:07Z</dcterms:created>
  <dcterms:modified xsi:type="dcterms:W3CDTF">2023-05-16T06:53:19Z</dcterms:modified>
</cp:coreProperties>
</file>