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5" r:id="rId2"/>
    <p:sldId id="265" r:id="rId3"/>
    <p:sldId id="270" r:id="rId4"/>
    <p:sldId id="261" r:id="rId5"/>
    <p:sldId id="271" r:id="rId6"/>
    <p:sldId id="272" r:id="rId7"/>
    <p:sldId id="262" r:id="rId8"/>
    <p:sldId id="280" r:id="rId9"/>
    <p:sldId id="263" r:id="rId10"/>
    <p:sldId id="257" r:id="rId11"/>
    <p:sldId id="269" r:id="rId12"/>
    <p:sldId id="277" r:id="rId13"/>
    <p:sldId id="268" r:id="rId14"/>
    <p:sldId id="266" r:id="rId15"/>
    <p:sldId id="259" r:id="rId16"/>
    <p:sldId id="283" r:id="rId17"/>
    <p:sldId id="28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C3175-A12F-49BE-8D95-AD6BC5926EEF}" type="datetimeFigureOut">
              <a:rPr lang="cs-CZ" smtClean="0"/>
              <a:t>15.05.2023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B689B5-50A6-4241-BF07-188D00D2D0FF}" type="slidenum">
              <a:rPr lang="cs-CZ" smtClean="0"/>
              <a:t>‹#›</a:t>
            </a:fld>
            <a:endParaRPr lang="cs-CZ"/>
          </a:p>
        </p:txBody>
      </p:sp>
    </p:spTree>
    <p:extLst>
      <p:ext uri="{BB962C8B-B14F-4D97-AF65-F5344CB8AC3E}">
        <p14:creationId xmlns:p14="http://schemas.microsoft.com/office/powerpoint/2010/main" val="405027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5CEFCBA-0C43-4808-A3D4-1AF23FEB8404}" type="slidenum">
              <a:rPr lang="cs-CZ" smtClean="0"/>
              <a:t>1</a:t>
            </a:fld>
            <a:endParaRPr lang="cs-CZ"/>
          </a:p>
        </p:txBody>
      </p:sp>
    </p:spTree>
    <p:extLst>
      <p:ext uri="{BB962C8B-B14F-4D97-AF65-F5344CB8AC3E}">
        <p14:creationId xmlns:p14="http://schemas.microsoft.com/office/powerpoint/2010/main" val="45863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81D852-825D-7A1C-46AA-52D594A0958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3FCDD64-776A-71BE-6CA9-C9FD1657B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2EB32EF-A514-2BDD-5E0B-33C578322832}"/>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5" name="Zástupný symbol pro zápatí 4">
            <a:extLst>
              <a:ext uri="{FF2B5EF4-FFF2-40B4-BE49-F238E27FC236}">
                <a16:creationId xmlns:a16="http://schemas.microsoft.com/office/drawing/2014/main" id="{F90C00B2-CB39-D761-8905-E9DE4651B0E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2C43611-E1DD-7AD2-BF56-2F9E63762B8B}"/>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28790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C3B78-8DB2-0700-32B2-3D28D589D9F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8D8391-69FB-3238-C782-C77C9DEE7FD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0D008DF-532B-5695-60E8-F91C412B6420}"/>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5" name="Zástupný symbol pro zápatí 4">
            <a:extLst>
              <a:ext uri="{FF2B5EF4-FFF2-40B4-BE49-F238E27FC236}">
                <a16:creationId xmlns:a16="http://schemas.microsoft.com/office/drawing/2014/main" id="{D1F1C078-60E8-20EF-D0B1-CF4C0EE94F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50D013E-428F-535C-62AF-E7615D19C815}"/>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115301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DA52EEE-0290-7CCC-E72D-97B521071D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6D23A67-D65E-CA9F-B654-B7FA6C2B32A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CD90A9-8C5D-BEB8-A5BA-44595B2A569A}"/>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5" name="Zástupný symbol pro zápatí 4">
            <a:extLst>
              <a:ext uri="{FF2B5EF4-FFF2-40B4-BE49-F238E27FC236}">
                <a16:creationId xmlns:a16="http://schemas.microsoft.com/office/drawing/2014/main" id="{9123282F-EFCE-EE8A-1267-56D294FBFE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9ED158-59D2-57ED-A0F7-B0B28CEE7B99}"/>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68803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73B440-983E-12B1-A683-07E8A5A28C0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E5DE921-F701-5B30-201F-B79F950FAF4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6C73B18-70AD-0678-7DD1-F60DD188BBD6}"/>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5" name="Zástupný symbol pro zápatí 4">
            <a:extLst>
              <a:ext uri="{FF2B5EF4-FFF2-40B4-BE49-F238E27FC236}">
                <a16:creationId xmlns:a16="http://schemas.microsoft.com/office/drawing/2014/main" id="{6C2D2133-9ADF-3022-28E7-A892B3022A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8E408C-55F6-9CCB-03DD-03982C57D8F2}"/>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195719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F8099F-92B1-25CB-E862-7102702E70E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4951471-8D0F-A489-B053-C67874F6C9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13AB087-C9FC-F43C-B728-E5DB92134EEB}"/>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5" name="Zástupný symbol pro zápatí 4">
            <a:extLst>
              <a:ext uri="{FF2B5EF4-FFF2-40B4-BE49-F238E27FC236}">
                <a16:creationId xmlns:a16="http://schemas.microsoft.com/office/drawing/2014/main" id="{ACEA43A6-E8A4-0C4C-C8A1-158E4A8B79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2DD8B5E-6C6D-113C-D4A5-52B0940DE5F9}"/>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110525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772BE7-D9A5-A7FC-8ED7-6B0DAB5CF06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E2D93B2-671C-6444-AE86-36A27B8A6A6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17F20C4-AF36-FBF8-2EC3-3ECD25E8ADD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20042BA-6F5D-B5EC-38C2-843144538A7C}"/>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6" name="Zástupný symbol pro zápatí 5">
            <a:extLst>
              <a:ext uri="{FF2B5EF4-FFF2-40B4-BE49-F238E27FC236}">
                <a16:creationId xmlns:a16="http://schemas.microsoft.com/office/drawing/2014/main" id="{1CCC2207-40FD-8BA9-EEBB-000EB630876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D254676-E76F-3B05-0795-BABAC26D6562}"/>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12521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DEE3FA-A51E-1EC3-1481-D23B60A9336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14D3116-D587-D731-6B70-D3CF51858D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46D143E-0453-913C-3CEB-CEE908FDEBE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8481AE2-B6EA-8B7D-8856-6146F0595A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3D24660-2F5F-9AAE-7B43-E29ACCB3D89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E65C280-05C9-5065-027C-F0F9AA3815D7}"/>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8" name="Zástupný symbol pro zápatí 7">
            <a:extLst>
              <a:ext uri="{FF2B5EF4-FFF2-40B4-BE49-F238E27FC236}">
                <a16:creationId xmlns:a16="http://schemas.microsoft.com/office/drawing/2014/main" id="{29D4958B-5613-A1DB-DAA9-F78A65E9FDE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1B14AC9-E634-E5CC-B47D-C103B8DE342D}"/>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263949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A9D2D6-4EA3-2604-97D4-4C3420214AE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8D7A032-FEE6-4A0D-2207-863A6093B3FE}"/>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4" name="Zástupný symbol pro zápatí 3">
            <a:extLst>
              <a:ext uri="{FF2B5EF4-FFF2-40B4-BE49-F238E27FC236}">
                <a16:creationId xmlns:a16="http://schemas.microsoft.com/office/drawing/2014/main" id="{329D0A39-923C-57E4-57A0-ED424966715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0F65A0A-4E83-8BC6-F2EA-9F1F64303090}"/>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352489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CEA9E9F-B661-A249-6FE1-27F941A11865}"/>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3" name="Zástupný symbol pro zápatí 2">
            <a:extLst>
              <a:ext uri="{FF2B5EF4-FFF2-40B4-BE49-F238E27FC236}">
                <a16:creationId xmlns:a16="http://schemas.microsoft.com/office/drawing/2014/main" id="{496A01AD-4DFD-648A-C8D3-C04126814AB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B756CC6-8604-ADCD-0F94-EECF2A24E1B9}"/>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208248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2DF166-51AA-A843-029D-323D64C5851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E9BEFDF-A842-C448-E7E4-613341B17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3A9CF33-87DE-AB65-4E04-E91755890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39BDD4A-275B-2027-98EB-26AE03A8300D}"/>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6" name="Zástupný symbol pro zápatí 5">
            <a:extLst>
              <a:ext uri="{FF2B5EF4-FFF2-40B4-BE49-F238E27FC236}">
                <a16:creationId xmlns:a16="http://schemas.microsoft.com/office/drawing/2014/main" id="{D7BF2CBA-C42F-C1B5-B1C6-8B07C2678D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C4CC5D7-8090-9446-8424-640A88ED9A40}"/>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286141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21DFE0-E911-63AC-05B1-96D9EBB43D3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FA3D62E-ABCC-7053-08E7-0AEBC40A3D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CCDEFCF-248B-82AF-40F8-D0A73F8C84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4DB0527-CE84-1FC7-C373-F5CA739F72B1}"/>
              </a:ext>
            </a:extLst>
          </p:cNvPr>
          <p:cNvSpPr>
            <a:spLocks noGrp="1"/>
          </p:cNvSpPr>
          <p:nvPr>
            <p:ph type="dt" sz="half" idx="10"/>
          </p:nvPr>
        </p:nvSpPr>
        <p:spPr/>
        <p:txBody>
          <a:bodyPr/>
          <a:lstStyle/>
          <a:p>
            <a:fld id="{BA57A3D6-F0B9-4B81-B421-F8F6B9E4612B}" type="datetimeFigureOut">
              <a:rPr lang="cs-CZ" smtClean="0"/>
              <a:t>15.05.2023</a:t>
            </a:fld>
            <a:endParaRPr lang="cs-CZ"/>
          </a:p>
        </p:txBody>
      </p:sp>
      <p:sp>
        <p:nvSpPr>
          <p:cNvPr id="6" name="Zástupný symbol pro zápatí 5">
            <a:extLst>
              <a:ext uri="{FF2B5EF4-FFF2-40B4-BE49-F238E27FC236}">
                <a16:creationId xmlns:a16="http://schemas.microsoft.com/office/drawing/2014/main" id="{E3280A61-8804-B8AE-F92D-B4736EAED09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1077F1A-9660-290D-298E-8F08071328F8}"/>
              </a:ext>
            </a:extLst>
          </p:cNvPr>
          <p:cNvSpPr>
            <a:spLocks noGrp="1"/>
          </p:cNvSpPr>
          <p:nvPr>
            <p:ph type="sldNum" sz="quarter" idx="12"/>
          </p:nvPr>
        </p:nvSpPr>
        <p:spPr/>
        <p:txBody>
          <a:bodyPr/>
          <a:lstStyle/>
          <a:p>
            <a:fld id="{6A171DE7-9AF8-4470-8147-9B94DC33D81D}" type="slidenum">
              <a:rPr lang="cs-CZ" smtClean="0"/>
              <a:t>‹#›</a:t>
            </a:fld>
            <a:endParaRPr lang="cs-CZ"/>
          </a:p>
        </p:txBody>
      </p:sp>
    </p:spTree>
    <p:extLst>
      <p:ext uri="{BB962C8B-B14F-4D97-AF65-F5344CB8AC3E}">
        <p14:creationId xmlns:p14="http://schemas.microsoft.com/office/powerpoint/2010/main" val="373600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FABF5A4-3E34-D46F-1824-D1B3DCD33C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8469114-91DE-D5B5-3B9B-3D210DDB4C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1BB26C0-07DB-3D0B-8522-D91F2EDE6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7A3D6-F0B9-4B81-B421-F8F6B9E4612B}" type="datetimeFigureOut">
              <a:rPr lang="cs-CZ" smtClean="0"/>
              <a:t>15.05.2023</a:t>
            </a:fld>
            <a:endParaRPr lang="cs-CZ"/>
          </a:p>
        </p:txBody>
      </p:sp>
      <p:sp>
        <p:nvSpPr>
          <p:cNvPr id="5" name="Zástupný symbol pro zápatí 4">
            <a:extLst>
              <a:ext uri="{FF2B5EF4-FFF2-40B4-BE49-F238E27FC236}">
                <a16:creationId xmlns:a16="http://schemas.microsoft.com/office/drawing/2014/main" id="{575BA61A-3013-9130-AFC2-9423959CD3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D4C626F-4E29-0421-4C94-1CB1F61C39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71DE7-9AF8-4470-8147-9B94DC33D81D}" type="slidenum">
              <a:rPr lang="cs-CZ" smtClean="0"/>
              <a:t>‹#›</a:t>
            </a:fld>
            <a:endParaRPr lang="cs-CZ"/>
          </a:p>
        </p:txBody>
      </p:sp>
    </p:spTree>
    <p:extLst>
      <p:ext uri="{BB962C8B-B14F-4D97-AF65-F5344CB8AC3E}">
        <p14:creationId xmlns:p14="http://schemas.microsoft.com/office/powerpoint/2010/main" val="553177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639616" y="188640"/>
            <a:ext cx="5904656" cy="1296144"/>
          </a:xfrm>
        </p:spPr>
        <p:txBody>
          <a:bodyPr>
            <a:noAutofit/>
          </a:bodyPr>
          <a:lstStyle/>
          <a:p>
            <a:pPr algn="l"/>
            <a:r>
              <a:rPr lang="cs-CZ" sz="3600" b="1" dirty="0">
                <a:solidFill>
                  <a:srgbClr val="365F91"/>
                </a:solidFill>
              </a:rPr>
              <a:t>Úřad vlády České </a:t>
            </a:r>
            <a:r>
              <a:rPr lang="cs-CZ" sz="3600" b="1" dirty="0">
                <a:solidFill>
                  <a:srgbClr val="365F91"/>
                </a:solidFill>
              </a:rPr>
              <a:t>republiky</a:t>
            </a:r>
          </a:p>
          <a:p>
            <a:pPr algn="l"/>
            <a:r>
              <a:rPr lang="cs-CZ" sz="2000" b="1" dirty="0">
                <a:solidFill>
                  <a:srgbClr val="365F91"/>
                </a:solidFill>
              </a:rPr>
              <a:t>Odbor podpory Rady pro výzkum, vývoj a inovace</a:t>
            </a:r>
            <a:endParaRPr lang="cs-CZ" sz="2000" dirty="0">
              <a:solidFill>
                <a:srgbClr val="365F91"/>
              </a:solidFill>
            </a:endParaRPr>
          </a:p>
          <a:p>
            <a:endParaRPr lang="cs-CZ" sz="4000" dirty="0"/>
          </a:p>
        </p:txBody>
      </p:sp>
      <p:sp>
        <p:nvSpPr>
          <p:cNvPr id="2" name="Zástupný symbol pro datum 1"/>
          <p:cNvSpPr>
            <a:spLocks noGrp="1"/>
          </p:cNvSpPr>
          <p:nvPr>
            <p:ph type="dt" sz="half" idx="10"/>
          </p:nvPr>
        </p:nvSpPr>
        <p:spPr/>
        <p:txBody>
          <a:bodyPr/>
          <a:lstStyle/>
          <a:p>
            <a:r>
              <a:rPr lang="cs-CZ" dirty="0" smtClean="0"/>
              <a:t>16.5.2023</a:t>
            </a:r>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a:xfrm>
            <a:off x="8544272" y="6356349"/>
            <a:ext cx="2743200" cy="365125"/>
          </a:xfrm>
        </p:spPr>
        <p:txBody>
          <a:bodyPr/>
          <a:lstStyle/>
          <a:p>
            <a:r>
              <a:rPr lang="cs-CZ" dirty="0"/>
              <a:t>1</a:t>
            </a:r>
            <a:endParaRPr lang="cs-CZ"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4273" y="404665"/>
            <a:ext cx="172561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Nadpis 4"/>
          <p:cNvSpPr txBox="1">
            <a:spLocks/>
          </p:cNvSpPr>
          <p:nvPr/>
        </p:nvSpPr>
        <p:spPr>
          <a:xfrm>
            <a:off x="2068885" y="1843088"/>
            <a:ext cx="8229600" cy="36650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a:solidFill>
                  <a:srgbClr val="000000"/>
                </a:solidFill>
                <a:latin typeface="Verdana" panose="020B0604030504040204" pitchFamily="34" charset="0"/>
              </a:rPr>
              <a:t>Metodika 2017+ po pěti letech:</a:t>
            </a:r>
            <a:br>
              <a:rPr lang="cs-CZ" sz="3200" dirty="0">
                <a:solidFill>
                  <a:srgbClr val="000000"/>
                </a:solidFill>
                <a:latin typeface="Verdana" panose="020B0604030504040204" pitchFamily="34" charset="0"/>
              </a:rPr>
            </a:br>
            <a:r>
              <a:rPr lang="cs-CZ" sz="3200" dirty="0">
                <a:solidFill>
                  <a:srgbClr val="000000"/>
                </a:solidFill>
                <a:latin typeface="Verdana" panose="020B0604030504040204" pitchFamily="34" charset="0"/>
              </a:rPr>
              <a:t> </a:t>
            </a:r>
            <a:br>
              <a:rPr lang="cs-CZ" sz="3200" dirty="0">
                <a:solidFill>
                  <a:srgbClr val="000000"/>
                </a:solidFill>
                <a:latin typeface="Verdana" panose="020B0604030504040204" pitchFamily="34" charset="0"/>
              </a:rPr>
            </a:br>
            <a:r>
              <a:rPr lang="cs-CZ" sz="3200" dirty="0">
                <a:solidFill>
                  <a:srgbClr val="000000"/>
                </a:solidFill>
                <a:latin typeface="Verdana" panose="020B0604030504040204" pitchFamily="34" charset="0"/>
              </a:rPr>
              <a:t>Zkušenosti, reflexe a </a:t>
            </a:r>
            <a:r>
              <a:rPr lang="en-US" sz="3200" dirty="0">
                <a:solidFill>
                  <a:srgbClr val="000000"/>
                </a:solidFill>
                <a:latin typeface="Verdana" panose="020B0604030504040204" pitchFamily="34" charset="0"/>
              </a:rPr>
              <a:t>dal</a:t>
            </a:r>
            <a:r>
              <a:rPr lang="cs-CZ" sz="3200" dirty="0" err="1">
                <a:solidFill>
                  <a:srgbClr val="000000"/>
                </a:solidFill>
                <a:latin typeface="Verdana" panose="020B0604030504040204" pitchFamily="34" charset="0"/>
              </a:rPr>
              <a:t>ší</a:t>
            </a:r>
            <a:r>
              <a:rPr lang="cs-CZ" sz="3200" dirty="0">
                <a:solidFill>
                  <a:srgbClr val="000000"/>
                </a:solidFill>
                <a:latin typeface="Verdana" panose="020B0604030504040204" pitchFamily="34" charset="0"/>
              </a:rPr>
              <a:t> vývoj</a:t>
            </a:r>
            <a:br>
              <a:rPr lang="cs-CZ" sz="3200" dirty="0">
                <a:solidFill>
                  <a:srgbClr val="000000"/>
                </a:solidFill>
                <a:latin typeface="Verdana" panose="020B0604030504040204" pitchFamily="34" charset="0"/>
              </a:rPr>
            </a:br>
            <a:r>
              <a:rPr lang="cs-CZ" sz="2800" dirty="0">
                <a:solidFill>
                  <a:srgbClr val="000000"/>
                </a:solidFill>
                <a:latin typeface="Verdana" panose="020B0604030504040204" pitchFamily="34" charset="0"/>
              </a:rPr>
              <a:t/>
            </a:r>
            <a:br>
              <a:rPr lang="cs-CZ" sz="2800" dirty="0">
                <a:solidFill>
                  <a:srgbClr val="000000"/>
                </a:solidFill>
                <a:latin typeface="Verdana" panose="020B0604030504040204" pitchFamily="34" charset="0"/>
              </a:rPr>
            </a:br>
            <a:r>
              <a:rPr lang="cs-CZ" sz="2800" dirty="0" smtClean="0">
                <a:solidFill>
                  <a:srgbClr val="000000"/>
                </a:solidFill>
                <a:latin typeface="Verdana" panose="020B0604030504040204" pitchFamily="34" charset="0"/>
              </a:rPr>
              <a:t>Prof. Ing. Štěpán Jurajda, Ph.D.</a:t>
            </a:r>
          </a:p>
          <a:p>
            <a:endParaRPr lang="cs-CZ" sz="2800" b="1" cap="small" dirty="0">
              <a:solidFill>
                <a:srgbClr val="000000"/>
              </a:solidFill>
              <a:latin typeface="Verdana" panose="020B0604030504040204" pitchFamily="34" charset="0"/>
            </a:endParaRPr>
          </a:p>
          <a:p>
            <a:r>
              <a:rPr lang="cs-CZ" sz="2800" b="1" cap="small" dirty="0" smtClean="0"/>
              <a:t>16.5. 2023</a:t>
            </a:r>
            <a:endParaRPr lang="cs-CZ" sz="2800" b="1" cap="small" dirty="0"/>
          </a:p>
        </p:txBody>
      </p:sp>
    </p:spTree>
    <p:extLst>
      <p:ext uri="{BB962C8B-B14F-4D97-AF65-F5344CB8AC3E}">
        <p14:creationId xmlns:p14="http://schemas.microsoft.com/office/powerpoint/2010/main" val="666940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187C3-5B89-4F60-B045-3C72B771F321}"/>
              </a:ext>
            </a:extLst>
          </p:cNvPr>
          <p:cNvSpPr>
            <a:spLocks noGrp="1"/>
          </p:cNvSpPr>
          <p:nvPr>
            <p:ph type="title"/>
          </p:nvPr>
        </p:nvSpPr>
        <p:spPr>
          <a:xfrm>
            <a:off x="838200" y="83977"/>
            <a:ext cx="10515600" cy="678584"/>
          </a:xfrm>
        </p:spPr>
        <p:txBody>
          <a:bodyPr>
            <a:normAutofit fontScale="90000"/>
          </a:bodyPr>
          <a:lstStyle/>
          <a:p>
            <a:r>
              <a:rPr lang="cs-CZ" dirty="0"/>
              <a:t>Modul M2: </a:t>
            </a:r>
            <a:r>
              <a:rPr lang="cs-CZ" dirty="0" err="1"/>
              <a:t>Bibliometrické</a:t>
            </a:r>
            <a:r>
              <a:rPr lang="cs-CZ" dirty="0"/>
              <a:t> profily a Q4…</a:t>
            </a:r>
            <a:endParaRPr lang="en-US" dirty="0"/>
          </a:p>
        </p:txBody>
      </p:sp>
      <p:sp>
        <p:nvSpPr>
          <p:cNvPr id="3" name="Zástupný obsah 2">
            <a:extLst>
              <a:ext uri="{FF2B5EF4-FFF2-40B4-BE49-F238E27FC236}">
                <a16:creationId xmlns:a16="http://schemas.microsoft.com/office/drawing/2014/main" id="{BD18B323-1028-4D39-B2CD-DAA2E706DA3D}"/>
              </a:ext>
            </a:extLst>
          </p:cNvPr>
          <p:cNvSpPr>
            <a:spLocks noGrp="1"/>
          </p:cNvSpPr>
          <p:nvPr>
            <p:ph idx="1"/>
          </p:nvPr>
        </p:nvSpPr>
        <p:spPr>
          <a:xfrm>
            <a:off x="522125" y="762561"/>
            <a:ext cx="11411339" cy="545031"/>
          </a:xfrm>
        </p:spPr>
        <p:txBody>
          <a:bodyPr>
            <a:normAutofit/>
          </a:bodyPr>
          <a:lstStyle/>
          <a:p>
            <a:r>
              <a:rPr lang="cs-CZ" dirty="0"/>
              <a:t>Zákaz publikování v časopisech zařazených do Q4?</a:t>
            </a:r>
          </a:p>
        </p:txBody>
      </p:sp>
      <p:pic>
        <p:nvPicPr>
          <p:cNvPr id="5" name="Obrázek 4">
            <a:extLst>
              <a:ext uri="{FF2B5EF4-FFF2-40B4-BE49-F238E27FC236}">
                <a16:creationId xmlns:a16="http://schemas.microsoft.com/office/drawing/2014/main" id="{B0FF4317-BE19-3AA5-E196-A777FEA71208}"/>
              </a:ext>
            </a:extLst>
          </p:cNvPr>
          <p:cNvPicPr>
            <a:picLocks noChangeAspect="1"/>
          </p:cNvPicPr>
          <p:nvPr/>
        </p:nvPicPr>
        <p:blipFill>
          <a:blip r:embed="rId2"/>
          <a:stretch>
            <a:fillRect/>
          </a:stretch>
        </p:blipFill>
        <p:spPr>
          <a:xfrm>
            <a:off x="239486" y="1139511"/>
            <a:ext cx="5611283" cy="2489513"/>
          </a:xfrm>
          <a:prstGeom prst="rect">
            <a:avLst/>
          </a:prstGeom>
        </p:spPr>
      </p:pic>
      <p:pic>
        <p:nvPicPr>
          <p:cNvPr id="7" name="Obrázek 6">
            <a:extLst>
              <a:ext uri="{FF2B5EF4-FFF2-40B4-BE49-F238E27FC236}">
                <a16:creationId xmlns:a16="http://schemas.microsoft.com/office/drawing/2014/main" id="{58FDE106-32F4-F730-B497-F68CDBCD5676}"/>
              </a:ext>
            </a:extLst>
          </p:cNvPr>
          <p:cNvPicPr>
            <a:picLocks noChangeAspect="1"/>
          </p:cNvPicPr>
          <p:nvPr/>
        </p:nvPicPr>
        <p:blipFill>
          <a:blip r:embed="rId3"/>
          <a:stretch>
            <a:fillRect/>
          </a:stretch>
        </p:blipFill>
        <p:spPr>
          <a:xfrm>
            <a:off x="6484459" y="1134232"/>
            <a:ext cx="5371301" cy="2494792"/>
          </a:xfrm>
          <a:prstGeom prst="rect">
            <a:avLst/>
          </a:prstGeom>
        </p:spPr>
      </p:pic>
      <p:sp>
        <p:nvSpPr>
          <p:cNvPr id="4" name="Zástupný obsah 2">
            <a:extLst>
              <a:ext uri="{FF2B5EF4-FFF2-40B4-BE49-F238E27FC236}">
                <a16:creationId xmlns:a16="http://schemas.microsoft.com/office/drawing/2014/main" id="{010FAA97-BE81-1EB7-0E51-D0436AF91FC9}"/>
              </a:ext>
            </a:extLst>
          </p:cNvPr>
          <p:cNvSpPr txBox="1">
            <a:spLocks/>
          </p:cNvSpPr>
          <p:nvPr/>
        </p:nvSpPr>
        <p:spPr>
          <a:xfrm>
            <a:off x="145099" y="3707980"/>
            <a:ext cx="11710661" cy="290938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indent="-228600" algn="l" rtl="0" eaLnBrk="1" latinLnBrk="0" hangingPunct="1">
              <a:lnSpc>
                <a:spcPct val="90000"/>
              </a:lnSpc>
              <a:spcBef>
                <a:spcPts val="500"/>
              </a:spcBef>
              <a:spcAft>
                <a:spcPts val="0"/>
              </a:spcAft>
              <a:buClrTx/>
              <a:buSzPts val="2400"/>
              <a:buFont typeface="Arial" panose="020B0604020202020204" pitchFamily="34" charset="0"/>
              <a:buChar char="•"/>
            </a:pPr>
            <a:r>
              <a:rPr lang="cs-CZ" sz="2800" kern="1200" dirty="0">
                <a:solidFill>
                  <a:srgbClr val="000000"/>
                </a:solidFill>
                <a:effectLst/>
                <a:latin typeface="Calibri" panose="020F0502020204030204" pitchFamily="34" charset="0"/>
                <a:ea typeface="+mn-ea"/>
                <a:cs typeface="+mn-cs"/>
              </a:rPr>
              <a:t>V rozumné míře v pořádku, </a:t>
            </a:r>
            <a:r>
              <a:rPr lang="cs-CZ" sz="2800" kern="1200" dirty="0" err="1">
                <a:solidFill>
                  <a:srgbClr val="000000"/>
                </a:solidFill>
                <a:effectLst/>
                <a:latin typeface="Calibri" panose="020F0502020204030204" pitchFamily="34" charset="0"/>
                <a:ea typeface="+mn-ea"/>
                <a:cs typeface="+mn-cs"/>
              </a:rPr>
              <a:t>panelisté</a:t>
            </a:r>
            <a:r>
              <a:rPr lang="cs-CZ" sz="2800" kern="1200" dirty="0">
                <a:solidFill>
                  <a:srgbClr val="000000"/>
                </a:solidFill>
                <a:effectLst/>
                <a:latin typeface="Calibri" panose="020F0502020204030204" pitchFamily="34" charset="0"/>
                <a:ea typeface="+mn-ea"/>
                <a:cs typeface="+mn-cs"/>
              </a:rPr>
              <a:t> by se měli dívat, v jakých Q4 časopisech daná instituce publikuje (lokální časopisy v češtině, specifické obory…)</a:t>
            </a:r>
            <a:endParaRPr lang="cs-CZ" sz="2800" dirty="0">
              <a:effectLst/>
            </a:endParaRPr>
          </a:p>
          <a:p>
            <a:pPr marL="685800" indent="-228600" algn="l" rtl="0" eaLnBrk="1" latinLnBrk="0" hangingPunct="1">
              <a:lnSpc>
                <a:spcPct val="90000"/>
              </a:lnSpc>
              <a:spcBef>
                <a:spcPts val="500"/>
              </a:spcBef>
              <a:spcAft>
                <a:spcPts val="0"/>
              </a:spcAft>
            </a:pPr>
            <a:r>
              <a:rPr lang="cs-CZ" sz="2800" kern="1200" dirty="0">
                <a:solidFill>
                  <a:srgbClr val="000000"/>
                </a:solidFill>
                <a:effectLst/>
                <a:latin typeface="Calibri" panose="020F0502020204030204" pitchFamily="34" charset="0"/>
                <a:ea typeface="+mn-ea"/>
                <a:cs typeface="+mn-cs"/>
              </a:rPr>
              <a:t>Vědecké publikování v českém jazyce je žádoucí pro zachování/rozvoj české vědecké terminologie</a:t>
            </a:r>
          </a:p>
          <a:p>
            <a:pPr marL="1143000">
              <a:spcBef>
                <a:spcPts val="500"/>
              </a:spcBef>
            </a:pPr>
            <a:r>
              <a:rPr lang="cs-CZ" dirty="0">
                <a:solidFill>
                  <a:srgbClr val="000000"/>
                </a:solidFill>
                <a:latin typeface="Calibri" panose="020F0502020204030204" pitchFamily="34" charset="0"/>
              </a:rPr>
              <a:t>Je v plánu zařazení do Modulu 3 (Společenská relevance)</a:t>
            </a:r>
            <a:endParaRPr lang="cs-CZ" dirty="0"/>
          </a:p>
          <a:p>
            <a:pPr marL="1143000">
              <a:spcBef>
                <a:spcPts val="500"/>
              </a:spcBef>
            </a:pPr>
            <a:r>
              <a:rPr lang="cs-CZ" dirty="0">
                <a:solidFill>
                  <a:srgbClr val="000000"/>
                </a:solidFill>
                <a:latin typeface="Calibri" panose="020F0502020204030204" pitchFamily="34" charset="0"/>
              </a:rPr>
              <a:t>Lokální časopisy </a:t>
            </a:r>
            <a:r>
              <a:rPr lang="cs-CZ" dirty="0" err="1">
                <a:solidFill>
                  <a:srgbClr val="000000"/>
                </a:solidFill>
                <a:latin typeface="Calibri" panose="020F0502020204030204" pitchFamily="34" charset="0"/>
              </a:rPr>
              <a:t>WoS</a:t>
            </a:r>
            <a:r>
              <a:rPr lang="cs-CZ" dirty="0">
                <a:solidFill>
                  <a:srgbClr val="000000"/>
                </a:solidFill>
                <a:latin typeface="Calibri" panose="020F0502020204030204" pitchFamily="34" charset="0"/>
              </a:rPr>
              <a:t> vs. non-</a:t>
            </a:r>
            <a:r>
              <a:rPr lang="cs-CZ" dirty="0" err="1">
                <a:solidFill>
                  <a:srgbClr val="000000"/>
                </a:solidFill>
                <a:latin typeface="Calibri" panose="020F0502020204030204" pitchFamily="34" charset="0"/>
              </a:rPr>
              <a:t>WoS</a:t>
            </a:r>
            <a:r>
              <a:rPr lang="cs-CZ" dirty="0">
                <a:solidFill>
                  <a:srgbClr val="000000"/>
                </a:solidFill>
                <a:latin typeface="Calibri" panose="020F0502020204030204" pitchFamily="34" charset="0"/>
              </a:rPr>
              <a:t> (např. Chemické listy vs. Čs. Čas. </a:t>
            </a:r>
            <a:r>
              <a:rPr lang="cs-CZ" dirty="0" err="1">
                <a:solidFill>
                  <a:srgbClr val="000000"/>
                </a:solidFill>
                <a:latin typeface="Calibri" panose="020F0502020204030204" pitchFamily="34" charset="0"/>
              </a:rPr>
              <a:t>Fyz</a:t>
            </a:r>
            <a:r>
              <a:rPr lang="cs-CZ" dirty="0">
                <a:solidFill>
                  <a:srgbClr val="000000"/>
                </a:solidFill>
                <a:latin typeface="Calibri" panose="020F0502020204030204" pitchFamily="34" charset="0"/>
              </a:rPr>
              <a:t>.)</a:t>
            </a:r>
            <a:endParaRPr lang="cs-CZ" sz="2800" kern="1200" dirty="0">
              <a:solidFill>
                <a:srgbClr val="000000"/>
              </a:solidFill>
              <a:effectLst/>
              <a:latin typeface="Calibri" panose="020F0502020204030204" pitchFamily="34" charset="0"/>
              <a:ea typeface="+mn-ea"/>
              <a:cs typeface="+mn-cs"/>
            </a:endParaRPr>
          </a:p>
          <a:p>
            <a:pPr marL="685800" indent="-228600" algn="l" rtl="0" eaLnBrk="1" latinLnBrk="0" hangingPunct="1">
              <a:lnSpc>
                <a:spcPct val="90000"/>
              </a:lnSpc>
              <a:spcBef>
                <a:spcPts val="500"/>
              </a:spcBef>
              <a:spcAft>
                <a:spcPts val="0"/>
              </a:spcAft>
            </a:pPr>
            <a:r>
              <a:rPr lang="cs-CZ" dirty="0">
                <a:effectLst/>
              </a:rPr>
              <a:t>Problém „malých oborů“ (např. jaderná chemie)</a:t>
            </a:r>
          </a:p>
          <a:p>
            <a:pPr marL="1143000" lvl="1"/>
            <a:r>
              <a:rPr lang="cs-CZ" dirty="0"/>
              <a:t>Časopisy zaměřené na tyto obory často nemají šanci proniknout do vyšších kvartilů (Q1/Q2)</a:t>
            </a:r>
            <a:endParaRPr lang="cs-CZ" dirty="0">
              <a:effectLst/>
            </a:endParaRPr>
          </a:p>
        </p:txBody>
      </p:sp>
    </p:spTree>
    <p:extLst>
      <p:ext uri="{BB962C8B-B14F-4D97-AF65-F5344CB8AC3E}">
        <p14:creationId xmlns:p14="http://schemas.microsoft.com/office/powerpoint/2010/main" val="44283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E583F1-D1DF-43F1-8221-09516FC4BFB1}"/>
              </a:ext>
            </a:extLst>
          </p:cNvPr>
          <p:cNvSpPr>
            <a:spLocks noGrp="1"/>
          </p:cNvSpPr>
          <p:nvPr>
            <p:ph type="title"/>
          </p:nvPr>
        </p:nvSpPr>
        <p:spPr>
          <a:xfrm>
            <a:off x="838200" y="276894"/>
            <a:ext cx="10515600" cy="540038"/>
          </a:xfrm>
        </p:spPr>
        <p:txBody>
          <a:bodyPr>
            <a:normAutofit fontScale="90000"/>
          </a:bodyPr>
          <a:lstStyle/>
          <a:p>
            <a:r>
              <a:rPr lang="cs-CZ" dirty="0"/>
              <a:t>Open Access a M17+</a:t>
            </a:r>
            <a:endParaRPr lang="en-US" dirty="0"/>
          </a:p>
        </p:txBody>
      </p:sp>
      <p:sp>
        <p:nvSpPr>
          <p:cNvPr id="3" name="Zástupný obsah 2">
            <a:extLst>
              <a:ext uri="{FF2B5EF4-FFF2-40B4-BE49-F238E27FC236}">
                <a16:creationId xmlns:a16="http://schemas.microsoft.com/office/drawing/2014/main" id="{90E4BECC-EC06-4732-845B-703276B6E3D0}"/>
              </a:ext>
            </a:extLst>
          </p:cNvPr>
          <p:cNvSpPr>
            <a:spLocks noGrp="1"/>
          </p:cNvSpPr>
          <p:nvPr>
            <p:ph idx="1"/>
          </p:nvPr>
        </p:nvSpPr>
        <p:spPr>
          <a:xfrm>
            <a:off x="838200" y="905163"/>
            <a:ext cx="10515600" cy="5535741"/>
          </a:xfrm>
        </p:spPr>
        <p:txBody>
          <a:bodyPr>
            <a:normAutofit/>
          </a:bodyPr>
          <a:lstStyle/>
          <a:p>
            <a:r>
              <a:rPr lang="cs-CZ" dirty="0"/>
              <a:t>Problém s expanzí OA časopisů</a:t>
            </a:r>
          </a:p>
          <a:p>
            <a:pPr lvl="1"/>
            <a:r>
              <a:rPr lang="cs-CZ" dirty="0"/>
              <a:t>Nízká kvalita peer-</a:t>
            </a:r>
            <a:r>
              <a:rPr lang="cs-CZ" dirty="0" err="1"/>
              <a:t>review</a:t>
            </a:r>
            <a:r>
              <a:rPr lang="cs-CZ" dirty="0"/>
              <a:t> procesu, nedůvěryhodné</a:t>
            </a:r>
          </a:p>
          <a:p>
            <a:r>
              <a:rPr lang="cs-CZ" dirty="0"/>
              <a:t>Zásadní rozpor: OA často vyžadován poskytovateli (Horizon, EU,…) vs. OA v časopisech pochybné kvality</a:t>
            </a:r>
          </a:p>
          <a:p>
            <a:pPr lvl="1"/>
            <a:r>
              <a:rPr lang="cs-CZ" dirty="0"/>
              <a:t>Nelze posuzovat </a:t>
            </a:r>
            <a:r>
              <a:rPr lang="cs-CZ" dirty="0" err="1"/>
              <a:t>bibliometricky</a:t>
            </a:r>
            <a:r>
              <a:rPr lang="cs-CZ" dirty="0"/>
              <a:t>, jediná možnost je přímá kontrola/hodnocení konkrétních výstupů</a:t>
            </a:r>
          </a:p>
          <a:p>
            <a:pPr lvl="1"/>
            <a:r>
              <a:rPr lang="cs-CZ" dirty="0"/>
              <a:t>Kapacitně neřešitelné</a:t>
            </a:r>
          </a:p>
          <a:p>
            <a:r>
              <a:rPr lang="cs-CZ" dirty="0"/>
              <a:t>Doporučení KHV k publikování v časopisech nakladatelství MDPI:</a:t>
            </a:r>
          </a:p>
          <a:p>
            <a:pPr marL="0" indent="0">
              <a:buNone/>
            </a:pPr>
            <a:r>
              <a:rPr lang="cs-CZ" sz="1800" dirty="0">
                <a:effectLst/>
                <a:latin typeface="Times New Roman" panose="02020603050405020304" pitchFamily="18" charset="0"/>
                <a:ea typeface="Calibri" panose="020F0502020204030204" pitchFamily="34" charset="0"/>
                <a:cs typeface="Arial" panose="020B0604020202020204" pitchFamily="34" charset="0"/>
              </a:rPr>
              <a:t>KHV nezpochybňuje kvalitu některých časopisů vydávaných nakladatelstvím MDPI, zejména těch, které byly založeny před více než deseti lety, mají ve svých oborových skupinách již zavedené místo a často patří do prvního kvartilu v daném oboru. Nicméně </a:t>
            </a:r>
            <a:r>
              <a:rPr lang="cs-CZ" sz="1800" b="1" dirty="0">
                <a:effectLst/>
                <a:latin typeface="Times New Roman" panose="02020603050405020304" pitchFamily="18" charset="0"/>
                <a:ea typeface="Calibri" panose="020F0502020204030204" pitchFamily="34" charset="0"/>
                <a:cs typeface="Arial" panose="020B0604020202020204" pitchFamily="34" charset="0"/>
              </a:rPr>
              <a:t>upozorňujeme na problematické vydavatelské praktiky MDPI spočívající ve vydávání obrovského množství speciálních čísel</a:t>
            </a:r>
            <a:r>
              <a:rPr lang="cs-CZ" sz="1800" dirty="0">
                <a:effectLst/>
                <a:latin typeface="Times New Roman" panose="02020603050405020304" pitchFamily="18" charset="0"/>
                <a:ea typeface="Calibri" panose="020F0502020204030204" pitchFamily="34" charset="0"/>
                <a:cs typeface="Arial" panose="020B0604020202020204" pitchFamily="34" charset="0"/>
              </a:rPr>
              <a:t>. KHV nabádá k obezřetnosti jak při zasílání publikací do těchto speciálních čísel, tak zejména při přijímání výzev k editaci speciálních čísel v nakladatelství MDPI. KHV bude v budoucnu usilovat o </a:t>
            </a:r>
            <a:r>
              <a:rPr lang="cs-CZ" sz="1800" b="1" dirty="0">
                <a:effectLst/>
                <a:latin typeface="Times New Roman" panose="02020603050405020304" pitchFamily="18" charset="0"/>
                <a:ea typeface="Calibri" panose="020F0502020204030204" pitchFamily="34" charset="0"/>
                <a:cs typeface="Arial" panose="020B0604020202020204" pitchFamily="34" charset="0"/>
              </a:rPr>
              <a:t>monitoring publikační aktivity ve speciálních číslech MDPI jako dalšího podpůrného parametru vstupujícího do </a:t>
            </a:r>
            <a:r>
              <a:rPr lang="cs-CZ" sz="1800" b="1" dirty="0" err="1">
                <a:effectLst/>
                <a:latin typeface="Times New Roman" panose="02020603050405020304" pitchFamily="18" charset="0"/>
                <a:ea typeface="Calibri" panose="020F0502020204030204" pitchFamily="34" charset="0"/>
                <a:cs typeface="Arial" panose="020B0604020202020204" pitchFamily="34" charset="0"/>
              </a:rPr>
              <a:t>bibliometrického</a:t>
            </a:r>
            <a:r>
              <a:rPr lang="cs-CZ" sz="1800" b="1" dirty="0">
                <a:effectLst/>
                <a:latin typeface="Times New Roman" panose="02020603050405020304" pitchFamily="18" charset="0"/>
                <a:ea typeface="Calibri" panose="020F0502020204030204" pitchFamily="34" charset="0"/>
                <a:cs typeface="Arial" panose="020B0604020202020204" pitchFamily="34" charset="0"/>
              </a:rPr>
              <a:t> hodnocení </a:t>
            </a:r>
            <a:r>
              <a:rPr lang="cs-CZ" sz="1800" dirty="0">
                <a:effectLst/>
                <a:latin typeface="Times New Roman" panose="02020603050405020304" pitchFamily="18" charset="0"/>
                <a:ea typeface="Calibri" panose="020F0502020204030204" pitchFamily="34" charset="0"/>
                <a:cs typeface="Arial" panose="020B0604020202020204" pitchFamily="34" charset="0"/>
              </a:rPr>
              <a:t>výsledků výzkumných organizací.</a:t>
            </a:r>
            <a:endParaRPr lang="cs-CZ" dirty="0"/>
          </a:p>
          <a:p>
            <a:pPr marL="0" indent="0">
              <a:buNone/>
            </a:pPr>
            <a:endParaRPr lang="cs-CZ" dirty="0"/>
          </a:p>
          <a:p>
            <a:endParaRPr lang="cs-CZ" dirty="0"/>
          </a:p>
          <a:p>
            <a:endParaRPr lang="en-US" dirty="0"/>
          </a:p>
        </p:txBody>
      </p:sp>
    </p:spTree>
    <p:extLst>
      <p:ext uri="{BB962C8B-B14F-4D97-AF65-F5344CB8AC3E}">
        <p14:creationId xmlns:p14="http://schemas.microsoft.com/office/powerpoint/2010/main" val="45224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371F58-4B41-EA4F-769D-8369FA002028}"/>
              </a:ext>
            </a:extLst>
          </p:cNvPr>
          <p:cNvSpPr>
            <a:spLocks noGrp="1"/>
          </p:cNvSpPr>
          <p:nvPr>
            <p:ph type="ctrTitle"/>
          </p:nvPr>
        </p:nvSpPr>
        <p:spPr/>
        <p:txBody>
          <a:bodyPr/>
          <a:lstStyle/>
          <a:p>
            <a:r>
              <a:rPr lang="cs-CZ" dirty="0"/>
              <a:t>Výhled do budoucnosti</a:t>
            </a:r>
          </a:p>
        </p:txBody>
      </p:sp>
    </p:spTree>
    <p:extLst>
      <p:ext uri="{BB962C8B-B14F-4D97-AF65-F5344CB8AC3E}">
        <p14:creationId xmlns:p14="http://schemas.microsoft.com/office/powerpoint/2010/main" val="210214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B71934-7811-4821-9754-0D0208383F49}"/>
              </a:ext>
            </a:extLst>
          </p:cNvPr>
          <p:cNvSpPr>
            <a:spLocks noGrp="1"/>
          </p:cNvSpPr>
          <p:nvPr>
            <p:ph type="title"/>
          </p:nvPr>
        </p:nvSpPr>
        <p:spPr/>
        <p:txBody>
          <a:bodyPr/>
          <a:lstStyle/>
          <a:p>
            <a:r>
              <a:rPr lang="cs-CZ" dirty="0"/>
              <a:t>Přistoupení k Dohodě o reformě hodnocení výzkumu</a:t>
            </a:r>
            <a:endParaRPr lang="en-US" dirty="0"/>
          </a:p>
        </p:txBody>
      </p:sp>
      <p:sp>
        <p:nvSpPr>
          <p:cNvPr id="3" name="Zástupný obsah 2">
            <a:extLst>
              <a:ext uri="{FF2B5EF4-FFF2-40B4-BE49-F238E27FC236}">
                <a16:creationId xmlns:a16="http://schemas.microsoft.com/office/drawing/2014/main" id="{EEEDCADC-671B-4BFD-BC09-A69FAF394E45}"/>
              </a:ext>
            </a:extLst>
          </p:cNvPr>
          <p:cNvSpPr>
            <a:spLocks noGrp="1"/>
          </p:cNvSpPr>
          <p:nvPr>
            <p:ph idx="1"/>
          </p:nvPr>
        </p:nvSpPr>
        <p:spPr>
          <a:xfrm>
            <a:off x="717884" y="1853295"/>
            <a:ext cx="10515600" cy="4791508"/>
          </a:xfrm>
        </p:spPr>
        <p:txBody>
          <a:bodyPr/>
          <a:lstStyle/>
          <a:p>
            <a:r>
              <a:rPr lang="cs-CZ" dirty="0" err="1"/>
              <a:t>Agreement</a:t>
            </a:r>
            <a:r>
              <a:rPr lang="cs-CZ" dirty="0"/>
              <a:t> on </a:t>
            </a:r>
            <a:r>
              <a:rPr lang="cs-CZ" dirty="0" err="1"/>
              <a:t>Reforming</a:t>
            </a:r>
            <a:r>
              <a:rPr lang="cs-CZ" dirty="0"/>
              <a:t> </a:t>
            </a:r>
            <a:r>
              <a:rPr lang="cs-CZ" dirty="0" err="1"/>
              <a:t>Research</a:t>
            </a:r>
            <a:r>
              <a:rPr lang="cs-CZ" dirty="0"/>
              <a:t> </a:t>
            </a:r>
            <a:r>
              <a:rPr lang="cs-CZ" dirty="0" err="1"/>
              <a:t>Assessment</a:t>
            </a:r>
            <a:r>
              <a:rPr lang="cs-CZ" dirty="0"/>
              <a:t> (červenec 2022; EUA, EK, pracovní skupiny,…)</a:t>
            </a:r>
          </a:p>
          <a:p>
            <a:r>
              <a:rPr lang="cs-CZ" dirty="0"/>
              <a:t>Přistoupením se M17+ (RVVI) zavazuje dodržovat principy hodnocení popsané v Dohodě</a:t>
            </a:r>
          </a:p>
          <a:p>
            <a:pPr lvl="1"/>
            <a:r>
              <a:rPr lang="cs-CZ" dirty="0"/>
              <a:t>V převážné většině principů je M17+ již v souladu</a:t>
            </a:r>
          </a:p>
          <a:p>
            <a:pPr lvl="1"/>
            <a:r>
              <a:rPr lang="cs-CZ" b="1" dirty="0"/>
              <a:t>Kritická a dominantní role peer-</a:t>
            </a:r>
            <a:r>
              <a:rPr lang="cs-CZ" b="1" dirty="0" err="1"/>
              <a:t>review</a:t>
            </a:r>
            <a:r>
              <a:rPr lang="cs-CZ" b="1" dirty="0"/>
              <a:t> hodnocení</a:t>
            </a:r>
            <a:r>
              <a:rPr lang="cs-CZ" dirty="0"/>
              <a:t>, ústup od mechanických hodnocení založených na parametrických výpočtech, minimalizace vstupu </a:t>
            </a:r>
            <a:r>
              <a:rPr lang="cs-CZ" dirty="0" err="1"/>
              <a:t>bibliometrických</a:t>
            </a:r>
            <a:r>
              <a:rPr lang="cs-CZ" dirty="0"/>
              <a:t> parametrů do hodnocení</a:t>
            </a:r>
          </a:p>
          <a:p>
            <a:r>
              <a:rPr lang="cs-CZ" dirty="0"/>
              <a:t>Z českých VŠ zatím přistoupily UK, MU, VUT a VŠCHT</a:t>
            </a:r>
          </a:p>
          <a:p>
            <a:pPr lvl="1"/>
            <a:r>
              <a:rPr lang="cs-CZ" dirty="0"/>
              <a:t>Mimo VŠ pak MŠMT, AV, NTK a GAČR</a:t>
            </a:r>
          </a:p>
          <a:p>
            <a:endParaRPr lang="en-US" dirty="0"/>
          </a:p>
        </p:txBody>
      </p:sp>
    </p:spTree>
    <p:extLst>
      <p:ext uri="{BB962C8B-B14F-4D97-AF65-F5344CB8AC3E}">
        <p14:creationId xmlns:p14="http://schemas.microsoft.com/office/powerpoint/2010/main" val="408056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1611CE-1FC4-8431-57C3-8E34A8B92001}"/>
              </a:ext>
            </a:extLst>
          </p:cNvPr>
          <p:cNvSpPr>
            <a:spLocks noGrp="1"/>
          </p:cNvSpPr>
          <p:nvPr>
            <p:ph type="title"/>
          </p:nvPr>
        </p:nvSpPr>
        <p:spPr>
          <a:xfrm>
            <a:off x="693820" y="164599"/>
            <a:ext cx="11257547" cy="669591"/>
          </a:xfrm>
        </p:spPr>
        <p:txBody>
          <a:bodyPr>
            <a:normAutofit fontScale="90000"/>
          </a:bodyPr>
          <a:lstStyle/>
          <a:p>
            <a:r>
              <a:rPr lang="cs-CZ" dirty="0"/>
              <a:t>Výhledy do budoucna</a:t>
            </a:r>
          </a:p>
        </p:txBody>
      </p:sp>
      <p:sp>
        <p:nvSpPr>
          <p:cNvPr id="3" name="Zástupný obsah 2">
            <a:extLst>
              <a:ext uri="{FF2B5EF4-FFF2-40B4-BE49-F238E27FC236}">
                <a16:creationId xmlns:a16="http://schemas.microsoft.com/office/drawing/2014/main" id="{351634F1-22A8-35ED-1C29-130851FB8EDA}"/>
              </a:ext>
            </a:extLst>
          </p:cNvPr>
          <p:cNvSpPr>
            <a:spLocks noGrp="1"/>
          </p:cNvSpPr>
          <p:nvPr>
            <p:ph idx="1"/>
          </p:nvPr>
        </p:nvSpPr>
        <p:spPr>
          <a:xfrm>
            <a:off x="693821" y="930442"/>
            <a:ext cx="10896600" cy="5762959"/>
          </a:xfrm>
        </p:spPr>
        <p:txBody>
          <a:bodyPr>
            <a:normAutofit/>
          </a:bodyPr>
          <a:lstStyle/>
          <a:p>
            <a:r>
              <a:rPr lang="cs-CZ" dirty="0"/>
              <a:t>Pro zvýšení objektivity hodnocení je nutné znát velikost (i oborovou) hodnocených </a:t>
            </a:r>
            <a:r>
              <a:rPr lang="cs-CZ" dirty="0" smtClean="0"/>
              <a:t>VO a charakter oboru na VO (aplikace vs. Základní výzkum)</a:t>
            </a:r>
            <a:endParaRPr lang="cs-CZ" dirty="0"/>
          </a:p>
          <a:p>
            <a:pPr lvl="1"/>
            <a:r>
              <a:rPr lang="cs-CZ" dirty="0"/>
              <a:t>Informace o počtech autorů v oborech (RIV)</a:t>
            </a:r>
          </a:p>
          <a:p>
            <a:pPr lvl="1"/>
            <a:r>
              <a:rPr lang="cs-CZ" dirty="0"/>
              <a:t>Oborové kapacity (zatím pouze VŠ, nejsou absolutní, pouze relativní)</a:t>
            </a:r>
          </a:p>
          <a:p>
            <a:r>
              <a:rPr lang="cs-CZ" dirty="0"/>
              <a:t>Hodnocení primárně založené na počtech nejkvalitnějších výstupů vzhledem k (oborové) velikosti hodnocené VO</a:t>
            </a:r>
          </a:p>
          <a:p>
            <a:pPr lvl="1"/>
            <a:r>
              <a:rPr lang="cs-CZ" dirty="0"/>
              <a:t>Nutnost znalosti absolutních oborových kapacit</a:t>
            </a:r>
          </a:p>
          <a:p>
            <a:pPr lvl="1"/>
            <a:r>
              <a:rPr lang="cs-CZ" dirty="0"/>
              <a:t>Řeší i problém hodnocení humanitních oborů</a:t>
            </a:r>
          </a:p>
          <a:p>
            <a:pPr lvl="1"/>
            <a:r>
              <a:rPr lang="cs-CZ" dirty="0"/>
              <a:t>Řeší problém základního vs. aplikovaného výzkumu (za předpokladu znalosti mise dané VO</a:t>
            </a:r>
            <a:r>
              <a:rPr lang="cs-CZ" dirty="0" smtClean="0"/>
              <a:t>) – srovnávání srovnatelných typů výstupů (jablek) navzájem</a:t>
            </a:r>
            <a:endParaRPr lang="cs-CZ" dirty="0"/>
          </a:p>
          <a:p>
            <a:r>
              <a:rPr lang="cs-CZ" dirty="0"/>
              <a:t>Rozšíření parametrů hodnocení</a:t>
            </a:r>
          </a:p>
          <a:p>
            <a:pPr lvl="1"/>
            <a:r>
              <a:rPr lang="cs-CZ" dirty="0"/>
              <a:t>Citační analýzy pro M2</a:t>
            </a:r>
          </a:p>
          <a:p>
            <a:pPr lvl="1"/>
            <a:r>
              <a:rPr lang="cs-CZ" dirty="0"/>
              <a:t>Úspěšnost v prestižních grantových soutěžích v M2</a:t>
            </a:r>
          </a:p>
          <a:p>
            <a:pPr lvl="1"/>
            <a:r>
              <a:rPr lang="cs-CZ" dirty="0"/>
              <a:t>Specifika pro hodnocení humanitních oborů (zejména M1)</a:t>
            </a:r>
          </a:p>
        </p:txBody>
      </p:sp>
    </p:spTree>
    <p:extLst>
      <p:ext uri="{BB962C8B-B14F-4D97-AF65-F5344CB8AC3E}">
        <p14:creationId xmlns:p14="http://schemas.microsoft.com/office/powerpoint/2010/main" val="244226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8">
            <a:extLst>
              <a:ext uri="{FF2B5EF4-FFF2-40B4-BE49-F238E27FC236}">
                <a16:creationId xmlns:a16="http://schemas.microsoft.com/office/drawing/2014/main" id="{13C0233C-B2B7-A9C3-0809-57F10520FCD6}"/>
              </a:ext>
            </a:extLst>
          </p:cNvPr>
          <p:cNvSpPr txBox="1">
            <a:spLocks/>
          </p:cNvSpPr>
          <p:nvPr/>
        </p:nvSpPr>
        <p:spPr>
          <a:xfrm>
            <a:off x="778933" y="136496"/>
            <a:ext cx="10515600" cy="647598"/>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dirty="0"/>
              <a:t>Oborové kapacity</a:t>
            </a:r>
            <a:endParaRPr lang="en-US" dirty="0"/>
          </a:p>
        </p:txBody>
      </p:sp>
      <p:pic>
        <p:nvPicPr>
          <p:cNvPr id="10" name="Obrázek 9">
            <a:extLst>
              <a:ext uri="{FF2B5EF4-FFF2-40B4-BE49-F238E27FC236}">
                <a16:creationId xmlns:a16="http://schemas.microsoft.com/office/drawing/2014/main" id="{32D14F43-BCE4-7F36-E127-75A338D944F9}"/>
              </a:ext>
            </a:extLst>
          </p:cNvPr>
          <p:cNvPicPr>
            <a:picLocks noChangeAspect="1"/>
          </p:cNvPicPr>
          <p:nvPr/>
        </p:nvPicPr>
        <p:blipFill>
          <a:blip r:embed="rId2"/>
          <a:stretch>
            <a:fillRect/>
          </a:stretch>
        </p:blipFill>
        <p:spPr>
          <a:xfrm>
            <a:off x="1834303" y="784094"/>
            <a:ext cx="8404860" cy="5897880"/>
          </a:xfrm>
          <a:prstGeom prst="rect">
            <a:avLst/>
          </a:prstGeom>
        </p:spPr>
      </p:pic>
    </p:spTree>
    <p:extLst>
      <p:ext uri="{BB962C8B-B14F-4D97-AF65-F5344CB8AC3E}">
        <p14:creationId xmlns:p14="http://schemas.microsoft.com/office/powerpoint/2010/main" val="32739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8">
            <a:extLst>
              <a:ext uri="{FF2B5EF4-FFF2-40B4-BE49-F238E27FC236}">
                <a16:creationId xmlns:a16="http://schemas.microsoft.com/office/drawing/2014/main" id="{13C0233C-B2B7-A9C3-0809-57F10520FCD6}"/>
              </a:ext>
            </a:extLst>
          </p:cNvPr>
          <p:cNvSpPr txBox="1">
            <a:spLocks/>
          </p:cNvSpPr>
          <p:nvPr/>
        </p:nvSpPr>
        <p:spPr>
          <a:xfrm>
            <a:off x="838200" y="220743"/>
            <a:ext cx="10515600" cy="647598"/>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dirty="0"/>
              <a:t>Příklady využití</a:t>
            </a:r>
            <a:endParaRPr lang="en-US" dirty="0"/>
          </a:p>
        </p:txBody>
      </p:sp>
      <p:pic>
        <p:nvPicPr>
          <p:cNvPr id="3" name="Obrázek 2">
            <a:extLst>
              <a:ext uri="{FF2B5EF4-FFF2-40B4-BE49-F238E27FC236}">
                <a16:creationId xmlns:a16="http://schemas.microsoft.com/office/drawing/2014/main" id="{EFCED764-693A-604D-ACBE-6ED7270BEF3F}"/>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328243" y="1411366"/>
            <a:ext cx="5319024" cy="4709608"/>
          </a:xfrm>
          <a:prstGeom prst="rect">
            <a:avLst/>
          </a:prstGeom>
        </p:spPr>
      </p:pic>
      <p:pic>
        <p:nvPicPr>
          <p:cNvPr id="8" name="Obrázek 7">
            <a:extLst>
              <a:ext uri="{FF2B5EF4-FFF2-40B4-BE49-F238E27FC236}">
                <a16:creationId xmlns:a16="http://schemas.microsoft.com/office/drawing/2014/main" id="{419B0BBF-24F2-778A-B628-CE83A9AF09A8}"/>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Lst>
          </a:blip>
          <a:stretch>
            <a:fillRect/>
          </a:stretch>
        </p:blipFill>
        <p:spPr>
          <a:xfrm>
            <a:off x="5997862" y="1411366"/>
            <a:ext cx="5423671" cy="4797445"/>
          </a:xfrm>
          <a:prstGeom prst="rect">
            <a:avLst/>
          </a:prstGeom>
        </p:spPr>
      </p:pic>
      <p:sp>
        <p:nvSpPr>
          <p:cNvPr id="9" name="TextovéPole 8">
            <a:extLst>
              <a:ext uri="{FF2B5EF4-FFF2-40B4-BE49-F238E27FC236}">
                <a16:creationId xmlns:a16="http://schemas.microsoft.com/office/drawing/2014/main" id="{F1877782-430D-FF9B-020E-A567D424B233}"/>
              </a:ext>
            </a:extLst>
          </p:cNvPr>
          <p:cNvSpPr txBox="1"/>
          <p:nvPr/>
        </p:nvSpPr>
        <p:spPr>
          <a:xfrm>
            <a:off x="770467" y="795176"/>
            <a:ext cx="4685319" cy="646331"/>
          </a:xfrm>
          <a:prstGeom prst="rect">
            <a:avLst/>
          </a:prstGeom>
          <a:noFill/>
        </p:spPr>
        <p:txBody>
          <a:bodyPr wrap="square" rtlCol="0">
            <a:spAutoFit/>
          </a:bodyPr>
          <a:lstStyle/>
          <a:p>
            <a:pPr algn="ctr"/>
            <a:r>
              <a:rPr lang="cs-CZ" dirty="0"/>
              <a:t>Korelace s oborovou strukturou výsledků zasílaných do M1</a:t>
            </a:r>
          </a:p>
        </p:txBody>
      </p:sp>
      <p:sp>
        <p:nvSpPr>
          <p:cNvPr id="10" name="TextovéPole 9">
            <a:extLst>
              <a:ext uri="{FF2B5EF4-FFF2-40B4-BE49-F238E27FC236}">
                <a16:creationId xmlns:a16="http://schemas.microsoft.com/office/drawing/2014/main" id="{FD5574B8-559F-CD71-685B-FD73599F85CB}"/>
              </a:ext>
            </a:extLst>
          </p:cNvPr>
          <p:cNvSpPr txBox="1"/>
          <p:nvPr/>
        </p:nvSpPr>
        <p:spPr>
          <a:xfrm>
            <a:off x="6561771" y="905128"/>
            <a:ext cx="4685319" cy="369332"/>
          </a:xfrm>
          <a:prstGeom prst="rect">
            <a:avLst/>
          </a:prstGeom>
          <a:noFill/>
        </p:spPr>
        <p:txBody>
          <a:bodyPr wrap="square" rtlCol="0">
            <a:spAutoFit/>
          </a:bodyPr>
          <a:lstStyle/>
          <a:p>
            <a:pPr algn="ctr"/>
            <a:r>
              <a:rPr lang="cs-CZ" dirty="0"/>
              <a:t>Korelace s oborovou strukturou autorů v RIV</a:t>
            </a:r>
          </a:p>
        </p:txBody>
      </p:sp>
    </p:spTree>
    <p:extLst>
      <p:ext uri="{BB962C8B-B14F-4D97-AF65-F5344CB8AC3E}">
        <p14:creationId xmlns:p14="http://schemas.microsoft.com/office/powerpoint/2010/main" val="366101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1611CE-1FC4-8431-57C3-8E34A8B92001}"/>
              </a:ext>
            </a:extLst>
          </p:cNvPr>
          <p:cNvSpPr>
            <a:spLocks noGrp="1"/>
          </p:cNvSpPr>
          <p:nvPr>
            <p:ph type="title"/>
          </p:nvPr>
        </p:nvSpPr>
        <p:spPr>
          <a:xfrm>
            <a:off x="693820" y="164599"/>
            <a:ext cx="11257547" cy="669591"/>
          </a:xfrm>
        </p:spPr>
        <p:txBody>
          <a:bodyPr>
            <a:normAutofit fontScale="90000"/>
          </a:bodyPr>
          <a:lstStyle/>
          <a:p>
            <a:r>
              <a:rPr lang="cs-CZ" dirty="0"/>
              <a:t>Výhledy do budoucna, k diskuzi o změnách…</a:t>
            </a:r>
          </a:p>
        </p:txBody>
      </p:sp>
      <p:sp>
        <p:nvSpPr>
          <p:cNvPr id="3" name="Zástupný obsah 2">
            <a:extLst>
              <a:ext uri="{FF2B5EF4-FFF2-40B4-BE49-F238E27FC236}">
                <a16:creationId xmlns:a16="http://schemas.microsoft.com/office/drawing/2014/main" id="{351634F1-22A8-35ED-1C29-130851FB8EDA}"/>
              </a:ext>
            </a:extLst>
          </p:cNvPr>
          <p:cNvSpPr>
            <a:spLocks noGrp="1"/>
          </p:cNvSpPr>
          <p:nvPr>
            <p:ph idx="1"/>
          </p:nvPr>
        </p:nvSpPr>
        <p:spPr>
          <a:xfrm>
            <a:off x="360946" y="834190"/>
            <a:ext cx="11438021" cy="5859211"/>
          </a:xfrm>
        </p:spPr>
        <p:txBody>
          <a:bodyPr>
            <a:normAutofit lnSpcReduction="10000"/>
          </a:bodyPr>
          <a:lstStyle/>
          <a:p>
            <a:r>
              <a:rPr lang="cs-CZ" dirty="0"/>
              <a:t>Interval hodnocení</a:t>
            </a:r>
          </a:p>
          <a:p>
            <a:pPr lvl="1"/>
            <a:r>
              <a:rPr lang="cs-CZ" dirty="0"/>
              <a:t>Je třeba hodnotit všechny každý rok?</a:t>
            </a:r>
          </a:p>
          <a:p>
            <a:pPr lvl="1"/>
            <a:r>
              <a:rPr lang="cs-CZ" dirty="0"/>
              <a:t>Rozdělit hodnocení po segmentech (VŠ, AV ČR, rezorty) a každý segment hodnotit zvlášť (časové oddělení hodnocení jednotlivých segmentů)</a:t>
            </a:r>
          </a:p>
          <a:p>
            <a:pPr lvl="2"/>
            <a:r>
              <a:rPr lang="cs-CZ" dirty="0"/>
              <a:t>Nižší zátěž pro jednotlivé VO (hodnocení není každý rok)</a:t>
            </a:r>
          </a:p>
          <a:p>
            <a:pPr lvl="2"/>
            <a:r>
              <a:rPr lang="cs-CZ" dirty="0"/>
              <a:t>Možnost „přizpůsobení“ databáze hodnotitelů jednotlivým segmentům (posílit mezinárodní hodnocení v segmentech VŠ/AV, naopak posílit vliv lokálních hodnotitelů z aplikovaného výzkumu pro hodnocení rezortních VO)</a:t>
            </a:r>
          </a:p>
          <a:p>
            <a:r>
              <a:rPr lang="cs-CZ" dirty="0"/>
              <a:t>Změna slovního vyjádření stupnice hodnocení (Přínos k poznání)</a:t>
            </a:r>
          </a:p>
          <a:p>
            <a:pPr lvl="1"/>
            <a:r>
              <a:rPr lang="cs-CZ" dirty="0"/>
              <a:t>Přechod od mezinárodního vs. národního dopadu k obecnému vlivu výsledku na obor</a:t>
            </a:r>
          </a:p>
          <a:p>
            <a:pPr lvl="2"/>
            <a:r>
              <a:rPr lang="cs-CZ" dirty="0"/>
              <a:t>Výsledek řeší v oboru problém, který dlouho odolával řešení, a přináší zásadní průlom…</a:t>
            </a:r>
          </a:p>
          <a:p>
            <a:pPr lvl="2"/>
            <a:r>
              <a:rPr lang="cs-CZ" dirty="0"/>
              <a:t>Výsledek otevírá zcela nové směry výzkumu v oboru…</a:t>
            </a:r>
          </a:p>
          <a:p>
            <a:pPr lvl="2"/>
            <a:r>
              <a:rPr lang="cs-CZ" dirty="0"/>
              <a:t>Výsledek přispívá k řešení problému v oboru doplňkovými daty….</a:t>
            </a:r>
          </a:p>
          <a:p>
            <a:pPr lvl="2"/>
            <a:r>
              <a:rPr lang="cs-CZ" dirty="0"/>
              <a:t>Výsledek představuje pouze inkrementální posun (např. další vzorek zkoumaný známou a osvědčenou metodou)…</a:t>
            </a:r>
          </a:p>
          <a:p>
            <a:r>
              <a:rPr lang="cs-CZ" dirty="0"/>
              <a:t>Vyjasnění obsahu M2 a M3</a:t>
            </a:r>
          </a:p>
          <a:p>
            <a:pPr lvl="1"/>
            <a:r>
              <a:rPr lang="cs-CZ" dirty="0"/>
              <a:t>Kam patří granty, smluvní výzkum, prostředky z doplňkové činnosti…</a:t>
            </a:r>
          </a:p>
        </p:txBody>
      </p:sp>
    </p:spTree>
    <p:extLst>
      <p:ext uri="{BB962C8B-B14F-4D97-AF65-F5344CB8AC3E}">
        <p14:creationId xmlns:p14="http://schemas.microsoft.com/office/powerpoint/2010/main" val="248654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12644F-7996-4F5F-0051-249730377F1D}"/>
              </a:ext>
            </a:extLst>
          </p:cNvPr>
          <p:cNvSpPr>
            <a:spLocks noGrp="1"/>
          </p:cNvSpPr>
          <p:nvPr>
            <p:ph type="title"/>
          </p:nvPr>
        </p:nvSpPr>
        <p:spPr>
          <a:xfrm>
            <a:off x="838200" y="221915"/>
            <a:ext cx="10515600" cy="918243"/>
          </a:xfrm>
        </p:spPr>
        <p:txBody>
          <a:bodyPr/>
          <a:lstStyle/>
          <a:p>
            <a:r>
              <a:rPr lang="cs-CZ" dirty="0"/>
              <a:t>Hodnocení na národní úrovni</a:t>
            </a:r>
          </a:p>
        </p:txBody>
      </p:sp>
      <p:sp>
        <p:nvSpPr>
          <p:cNvPr id="3" name="Zástupný obsah 2">
            <a:extLst>
              <a:ext uri="{FF2B5EF4-FFF2-40B4-BE49-F238E27FC236}">
                <a16:creationId xmlns:a16="http://schemas.microsoft.com/office/drawing/2014/main" id="{0431AE2F-9275-0622-A586-2324D76B3F99}"/>
              </a:ext>
            </a:extLst>
          </p:cNvPr>
          <p:cNvSpPr>
            <a:spLocks noGrp="1"/>
          </p:cNvSpPr>
          <p:nvPr>
            <p:ph idx="1"/>
          </p:nvPr>
        </p:nvSpPr>
        <p:spPr>
          <a:xfrm>
            <a:off x="725906" y="1253331"/>
            <a:ext cx="10515600" cy="5187574"/>
          </a:xfrm>
        </p:spPr>
        <p:txBody>
          <a:bodyPr>
            <a:normAutofit lnSpcReduction="10000"/>
          </a:bodyPr>
          <a:lstStyle/>
          <a:p>
            <a:r>
              <a:rPr lang="cs-CZ" dirty="0"/>
              <a:t>Modul 1 </a:t>
            </a:r>
          </a:p>
          <a:p>
            <a:pPr lvl="1"/>
            <a:r>
              <a:rPr lang="cs-CZ" dirty="0"/>
              <a:t>hodnocení vybraných výsledků nástrojem vzdálených recenzí</a:t>
            </a:r>
          </a:p>
          <a:p>
            <a:pPr lvl="1"/>
            <a:r>
              <a:rPr lang="cs-CZ" dirty="0"/>
              <a:t>Počet výsledků předkládaných do M1 koreluje s výší institucionální podpory</a:t>
            </a:r>
          </a:p>
          <a:p>
            <a:r>
              <a:rPr lang="cs-CZ" dirty="0"/>
              <a:t>Modul 2 </a:t>
            </a:r>
          </a:p>
          <a:p>
            <a:pPr lvl="1">
              <a:lnSpc>
                <a:spcPct val="120000"/>
              </a:lnSpc>
            </a:pPr>
            <a:r>
              <a:rPr lang="cs-CZ" dirty="0" err="1"/>
              <a:t>bibliometrická</a:t>
            </a:r>
            <a:r>
              <a:rPr lang="cs-CZ" dirty="0"/>
              <a:t> analýza výsledků typu </a:t>
            </a:r>
            <a:r>
              <a:rPr lang="cs-CZ" dirty="0" err="1"/>
              <a:t>Jimp</a:t>
            </a:r>
            <a:r>
              <a:rPr lang="cs-CZ" dirty="0"/>
              <a:t>, </a:t>
            </a:r>
            <a:r>
              <a:rPr lang="cs-CZ" dirty="0" err="1"/>
              <a:t>JSc</a:t>
            </a:r>
            <a:r>
              <a:rPr lang="cs-CZ" dirty="0"/>
              <a:t> </a:t>
            </a:r>
            <a:r>
              <a:rPr lang="cs-CZ" dirty="0" smtClean="0"/>
              <a:t>podle </a:t>
            </a:r>
            <a:r>
              <a:rPr lang="cs-CZ" dirty="0"/>
              <a:t>mezinárodně uznávaných standardních postupů</a:t>
            </a:r>
          </a:p>
          <a:p>
            <a:pPr lvl="1"/>
            <a:r>
              <a:rPr lang="cs-CZ" dirty="0"/>
              <a:t>členění výstupů: oborové zprávy, zprávy pro VO, </a:t>
            </a:r>
            <a:r>
              <a:rPr lang="cs-CZ" dirty="0" err="1"/>
              <a:t>WoS</a:t>
            </a:r>
            <a:r>
              <a:rPr lang="cs-CZ" dirty="0"/>
              <a:t> a doplňkově </a:t>
            </a:r>
            <a:r>
              <a:rPr lang="cs-CZ" dirty="0" err="1"/>
              <a:t>Scopus</a:t>
            </a:r>
            <a:endParaRPr lang="cs-CZ" dirty="0"/>
          </a:p>
          <a:p>
            <a:pPr>
              <a:lnSpc>
                <a:spcPct val="100000"/>
              </a:lnSpc>
            </a:pPr>
            <a:r>
              <a:rPr lang="cs-CZ" dirty="0" smtClean="0"/>
              <a:t>Výstupy národního </a:t>
            </a:r>
            <a:r>
              <a:rPr lang="cs-CZ" dirty="0"/>
              <a:t>hodnocení jsou veřejně dostupné na </a:t>
            </a:r>
            <a:r>
              <a:rPr lang="cs-CZ" u="sng" dirty="0" smtClean="0"/>
              <a:t>hodnoceni.rvvi.cz</a:t>
            </a:r>
            <a:r>
              <a:rPr lang="cs-CZ" dirty="0"/>
              <a:t>; interaktivní zobrazování výstupů </a:t>
            </a:r>
            <a:r>
              <a:rPr lang="cs-CZ" dirty="0" smtClean="0"/>
              <a:t>na </a:t>
            </a:r>
            <a:r>
              <a:rPr lang="cs-CZ" u="sng" dirty="0" smtClean="0"/>
              <a:t>m17.rvvi.cz</a:t>
            </a:r>
            <a:endParaRPr lang="cs-CZ" u="sng" dirty="0"/>
          </a:p>
          <a:p>
            <a:pPr>
              <a:lnSpc>
                <a:spcPct val="120000"/>
              </a:lnSpc>
            </a:pPr>
            <a:r>
              <a:rPr lang="cs-CZ" dirty="0"/>
              <a:t>Moduly 3-5</a:t>
            </a:r>
          </a:p>
          <a:p>
            <a:pPr lvl="1">
              <a:lnSpc>
                <a:spcPct val="120000"/>
              </a:lnSpc>
            </a:pPr>
            <a:r>
              <a:rPr lang="cs-CZ" dirty="0"/>
              <a:t>Hodnocení provádějí poskytovatelé</a:t>
            </a:r>
          </a:p>
          <a:p>
            <a:endParaRPr lang="cs-CZ" dirty="0"/>
          </a:p>
        </p:txBody>
      </p:sp>
    </p:spTree>
    <p:extLst>
      <p:ext uri="{BB962C8B-B14F-4D97-AF65-F5344CB8AC3E}">
        <p14:creationId xmlns:p14="http://schemas.microsoft.com/office/powerpoint/2010/main" val="321770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48B70-824B-6AAC-06DA-CCFC6DB8A7EC}"/>
              </a:ext>
            </a:extLst>
          </p:cNvPr>
          <p:cNvSpPr>
            <a:spLocks noGrp="1"/>
          </p:cNvSpPr>
          <p:nvPr>
            <p:ph type="title"/>
          </p:nvPr>
        </p:nvSpPr>
        <p:spPr>
          <a:xfrm>
            <a:off x="838200" y="155590"/>
            <a:ext cx="10515600" cy="902981"/>
          </a:xfrm>
        </p:spPr>
        <p:txBody>
          <a:bodyPr/>
          <a:lstStyle/>
          <a:p>
            <a:r>
              <a:rPr lang="cs-CZ" dirty="0"/>
              <a:t>Základní statistika v M1 za pět let hodnocení</a:t>
            </a:r>
          </a:p>
        </p:txBody>
      </p:sp>
      <p:sp>
        <p:nvSpPr>
          <p:cNvPr id="3" name="Zástupný obsah 2">
            <a:extLst>
              <a:ext uri="{FF2B5EF4-FFF2-40B4-BE49-F238E27FC236}">
                <a16:creationId xmlns:a16="http://schemas.microsoft.com/office/drawing/2014/main" id="{78974F35-3135-3435-2259-65988B5F7431}"/>
              </a:ext>
            </a:extLst>
          </p:cNvPr>
          <p:cNvSpPr>
            <a:spLocks noGrp="1"/>
          </p:cNvSpPr>
          <p:nvPr>
            <p:ph idx="1"/>
          </p:nvPr>
        </p:nvSpPr>
        <p:spPr>
          <a:xfrm>
            <a:off x="373140" y="1253330"/>
            <a:ext cx="8025425" cy="4968565"/>
          </a:xfrm>
        </p:spPr>
        <p:txBody>
          <a:bodyPr>
            <a:normAutofit/>
          </a:bodyPr>
          <a:lstStyle/>
          <a:p>
            <a:r>
              <a:rPr lang="cs-CZ" dirty="0"/>
              <a:t>Za pětileté období celkem 13324 předložených výsledků</a:t>
            </a:r>
          </a:p>
          <a:p>
            <a:pPr lvl="1"/>
            <a:r>
              <a:rPr lang="cs-CZ" dirty="0"/>
              <a:t>8308 výsledků z VŠ, 2279 z AV ČR, 2737 z rezortních VO</a:t>
            </a:r>
          </a:p>
          <a:p>
            <a:pPr lvl="1"/>
            <a:r>
              <a:rPr lang="cs-CZ" dirty="0"/>
              <a:t>7760 (Přínos k poznání), 5564 (Společenská relevance)</a:t>
            </a:r>
          </a:p>
          <a:p>
            <a:pPr lvl="2"/>
            <a:r>
              <a:rPr lang="cs-CZ" dirty="0"/>
              <a:t>7.5% (3 hodnocení) 84% (2), 4% (1), 4.5% (0)</a:t>
            </a:r>
          </a:p>
          <a:p>
            <a:pPr marL="914400" lvl="2" indent="0">
              <a:buNone/>
            </a:pPr>
            <a:r>
              <a:rPr lang="cs-CZ" dirty="0"/>
              <a:t>	(Statistika pouze z H21)</a:t>
            </a:r>
          </a:p>
          <a:p>
            <a:r>
              <a:rPr lang="cs-CZ" dirty="0"/>
              <a:t>Více než 28000 hodnocení vzdálených hodnotitelů</a:t>
            </a:r>
          </a:p>
          <a:p>
            <a:r>
              <a:rPr lang="cs-CZ" dirty="0"/>
              <a:t>Aktuálně v databázi zhruba 1500 hodnotitelů</a:t>
            </a:r>
          </a:p>
          <a:p>
            <a:pPr lvl="1"/>
            <a:r>
              <a:rPr lang="cs-CZ" dirty="0"/>
              <a:t>Zahraničních méně než 10% (nejvíce v OP1)</a:t>
            </a:r>
          </a:p>
          <a:p>
            <a:pPr lvl="1"/>
            <a:r>
              <a:rPr lang="cs-CZ" dirty="0"/>
              <a:t>30% výsledků v českém jazyce</a:t>
            </a:r>
          </a:p>
        </p:txBody>
      </p:sp>
      <p:pic>
        <p:nvPicPr>
          <p:cNvPr id="12" name="Obrázek 11">
            <a:extLst>
              <a:ext uri="{FF2B5EF4-FFF2-40B4-BE49-F238E27FC236}">
                <a16:creationId xmlns:a16="http://schemas.microsoft.com/office/drawing/2014/main" id="{6B5D02C0-3FAB-E369-E2C7-968FBB682B7F}"/>
              </a:ext>
            </a:extLst>
          </p:cNvPr>
          <p:cNvPicPr>
            <a:picLocks noChangeAspect="1"/>
          </p:cNvPicPr>
          <p:nvPr/>
        </p:nvPicPr>
        <p:blipFill rotWithShape="1">
          <a:blip r:embed="rId2"/>
          <a:srcRect l="6101" t="19169" r="4535" b="4896"/>
          <a:stretch/>
        </p:blipFill>
        <p:spPr>
          <a:xfrm>
            <a:off x="6988785" y="2788018"/>
            <a:ext cx="5333300" cy="3914392"/>
          </a:xfrm>
          <a:prstGeom prst="rect">
            <a:avLst/>
          </a:prstGeom>
        </p:spPr>
      </p:pic>
      <p:sp>
        <p:nvSpPr>
          <p:cNvPr id="15" name="TextovéPole 14">
            <a:extLst>
              <a:ext uri="{FF2B5EF4-FFF2-40B4-BE49-F238E27FC236}">
                <a16:creationId xmlns:a16="http://schemas.microsoft.com/office/drawing/2014/main" id="{61E63051-4D9B-FE19-3C30-3D63E1D3693F}"/>
              </a:ext>
            </a:extLst>
          </p:cNvPr>
          <p:cNvSpPr txBox="1"/>
          <p:nvPr/>
        </p:nvSpPr>
        <p:spPr>
          <a:xfrm>
            <a:off x="10155847" y="3379304"/>
            <a:ext cx="732893" cy="461665"/>
          </a:xfrm>
          <a:prstGeom prst="rect">
            <a:avLst/>
          </a:prstGeom>
          <a:noFill/>
        </p:spPr>
        <p:txBody>
          <a:bodyPr wrap="none" rtlCol="0">
            <a:spAutoFit/>
          </a:bodyPr>
          <a:lstStyle/>
          <a:p>
            <a:r>
              <a:rPr lang="cs-CZ" sz="2400" b="1" dirty="0">
                <a:solidFill>
                  <a:srgbClr val="FF0000"/>
                </a:solidFill>
              </a:rPr>
              <a:t>2.96</a:t>
            </a:r>
          </a:p>
        </p:txBody>
      </p:sp>
    </p:spTree>
    <p:extLst>
      <p:ext uri="{BB962C8B-B14F-4D97-AF65-F5344CB8AC3E}">
        <p14:creationId xmlns:p14="http://schemas.microsoft.com/office/powerpoint/2010/main" val="20537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109B3-9D04-A490-F315-22F2458FBB89}"/>
              </a:ext>
            </a:extLst>
          </p:cNvPr>
          <p:cNvSpPr>
            <a:spLocks noGrp="1"/>
          </p:cNvSpPr>
          <p:nvPr>
            <p:ph type="title"/>
          </p:nvPr>
        </p:nvSpPr>
        <p:spPr>
          <a:xfrm>
            <a:off x="500269" y="106707"/>
            <a:ext cx="11191461" cy="936901"/>
          </a:xfrm>
        </p:spPr>
        <p:txBody>
          <a:bodyPr>
            <a:normAutofit/>
          </a:bodyPr>
          <a:lstStyle/>
          <a:p>
            <a:r>
              <a:rPr lang="cs-CZ" dirty="0"/>
              <a:t>Dvě kritéria hodnocení</a:t>
            </a:r>
          </a:p>
        </p:txBody>
      </p:sp>
      <p:sp>
        <p:nvSpPr>
          <p:cNvPr id="12" name="TextovéPole 11">
            <a:extLst>
              <a:ext uri="{FF2B5EF4-FFF2-40B4-BE49-F238E27FC236}">
                <a16:creationId xmlns:a16="http://schemas.microsoft.com/office/drawing/2014/main" id="{3C4733CC-5645-FCBF-4F9B-4A03491E8242}"/>
              </a:ext>
            </a:extLst>
          </p:cNvPr>
          <p:cNvSpPr txBox="1"/>
          <p:nvPr/>
        </p:nvSpPr>
        <p:spPr>
          <a:xfrm>
            <a:off x="390939" y="5076580"/>
            <a:ext cx="11191461" cy="830997"/>
          </a:xfrm>
          <a:prstGeom prst="rect">
            <a:avLst/>
          </a:prstGeom>
          <a:noFill/>
        </p:spPr>
        <p:txBody>
          <a:bodyPr wrap="square" rtlCol="0">
            <a:spAutoFit/>
          </a:bodyPr>
          <a:lstStyle/>
          <a:p>
            <a:pPr algn="ctr"/>
            <a:r>
              <a:rPr lang="cs-CZ" sz="2400" b="1" dirty="0"/>
              <a:t>Průměrné hodnocení podle kritéria Společenská relevance je o 0.6 stupně horší než podle kritéria Přínos k poznání </a:t>
            </a:r>
          </a:p>
        </p:txBody>
      </p:sp>
      <p:pic>
        <p:nvPicPr>
          <p:cNvPr id="3" name="Obrázek 2">
            <a:extLst>
              <a:ext uri="{FF2B5EF4-FFF2-40B4-BE49-F238E27FC236}">
                <a16:creationId xmlns:a16="http://schemas.microsoft.com/office/drawing/2014/main" id="{923DCBCE-4FCA-D05A-9DCD-20EA4F6144E8}"/>
              </a:ext>
            </a:extLst>
          </p:cNvPr>
          <p:cNvPicPr>
            <a:picLocks noChangeAspect="1"/>
          </p:cNvPicPr>
          <p:nvPr/>
        </p:nvPicPr>
        <p:blipFill rotWithShape="1">
          <a:blip r:embed="rId2"/>
          <a:srcRect l="3638" t="24687" r="5832"/>
          <a:stretch/>
        </p:blipFill>
        <p:spPr>
          <a:xfrm>
            <a:off x="319023" y="1341784"/>
            <a:ext cx="5181576" cy="3745186"/>
          </a:xfrm>
          <a:prstGeom prst="rect">
            <a:avLst/>
          </a:prstGeom>
        </p:spPr>
      </p:pic>
      <p:pic>
        <p:nvPicPr>
          <p:cNvPr id="4" name="Obrázek 3">
            <a:extLst>
              <a:ext uri="{FF2B5EF4-FFF2-40B4-BE49-F238E27FC236}">
                <a16:creationId xmlns:a16="http://schemas.microsoft.com/office/drawing/2014/main" id="{5F7C5A62-C300-D0D2-D00E-8D2C13357E18}"/>
              </a:ext>
            </a:extLst>
          </p:cNvPr>
          <p:cNvPicPr>
            <a:picLocks noChangeAspect="1"/>
          </p:cNvPicPr>
          <p:nvPr/>
        </p:nvPicPr>
        <p:blipFill rotWithShape="1">
          <a:blip r:embed="rId3"/>
          <a:srcRect l="4557" t="20898" r="6446" b="4375"/>
          <a:stretch/>
        </p:blipFill>
        <p:spPr>
          <a:xfrm>
            <a:off x="6278089" y="1448717"/>
            <a:ext cx="4521718" cy="3530379"/>
          </a:xfrm>
          <a:prstGeom prst="rect">
            <a:avLst/>
          </a:prstGeom>
        </p:spPr>
      </p:pic>
      <p:sp>
        <p:nvSpPr>
          <p:cNvPr id="5" name="TextovéPole 4">
            <a:extLst>
              <a:ext uri="{FF2B5EF4-FFF2-40B4-BE49-F238E27FC236}">
                <a16:creationId xmlns:a16="http://schemas.microsoft.com/office/drawing/2014/main" id="{42481822-175D-FF3C-FF84-D526D8FD1DE5}"/>
              </a:ext>
            </a:extLst>
          </p:cNvPr>
          <p:cNvSpPr txBox="1"/>
          <p:nvPr/>
        </p:nvSpPr>
        <p:spPr>
          <a:xfrm>
            <a:off x="4173452" y="2107617"/>
            <a:ext cx="732893" cy="461665"/>
          </a:xfrm>
          <a:prstGeom prst="rect">
            <a:avLst/>
          </a:prstGeom>
          <a:noFill/>
        </p:spPr>
        <p:txBody>
          <a:bodyPr wrap="none" rtlCol="0">
            <a:spAutoFit/>
          </a:bodyPr>
          <a:lstStyle/>
          <a:p>
            <a:r>
              <a:rPr lang="cs-CZ" sz="2400" b="1" dirty="0">
                <a:solidFill>
                  <a:schemeClr val="accent6">
                    <a:lumMod val="75000"/>
                  </a:schemeClr>
                </a:solidFill>
              </a:rPr>
              <a:t>3.33</a:t>
            </a:r>
          </a:p>
        </p:txBody>
      </p:sp>
      <p:sp>
        <p:nvSpPr>
          <p:cNvPr id="6" name="TextovéPole 5">
            <a:extLst>
              <a:ext uri="{FF2B5EF4-FFF2-40B4-BE49-F238E27FC236}">
                <a16:creationId xmlns:a16="http://schemas.microsoft.com/office/drawing/2014/main" id="{6461BEFC-2C3D-DF56-B0D3-19E41B7B3EBC}"/>
              </a:ext>
            </a:extLst>
          </p:cNvPr>
          <p:cNvSpPr txBox="1"/>
          <p:nvPr/>
        </p:nvSpPr>
        <p:spPr>
          <a:xfrm>
            <a:off x="9686231" y="2107618"/>
            <a:ext cx="732893" cy="461665"/>
          </a:xfrm>
          <a:prstGeom prst="rect">
            <a:avLst/>
          </a:prstGeom>
          <a:noFill/>
        </p:spPr>
        <p:txBody>
          <a:bodyPr wrap="none" rtlCol="0">
            <a:spAutoFit/>
          </a:bodyPr>
          <a:lstStyle/>
          <a:p>
            <a:r>
              <a:rPr lang="cs-CZ" sz="2400" b="1" dirty="0">
                <a:solidFill>
                  <a:srgbClr val="00B0F0"/>
                </a:solidFill>
              </a:rPr>
              <a:t>2.70</a:t>
            </a:r>
          </a:p>
        </p:txBody>
      </p:sp>
      <p:sp>
        <p:nvSpPr>
          <p:cNvPr id="8" name="TextovéPole 7">
            <a:extLst>
              <a:ext uri="{FF2B5EF4-FFF2-40B4-BE49-F238E27FC236}">
                <a16:creationId xmlns:a16="http://schemas.microsoft.com/office/drawing/2014/main" id="{5CF7E59F-69F9-67DC-DB63-D1A9619DC571}"/>
              </a:ext>
            </a:extLst>
          </p:cNvPr>
          <p:cNvSpPr txBox="1"/>
          <p:nvPr/>
        </p:nvSpPr>
        <p:spPr>
          <a:xfrm>
            <a:off x="9056636" y="1070282"/>
            <a:ext cx="1259189" cy="707886"/>
          </a:xfrm>
          <a:prstGeom prst="rect">
            <a:avLst/>
          </a:prstGeom>
          <a:noFill/>
        </p:spPr>
        <p:txBody>
          <a:bodyPr wrap="square" rtlCol="0">
            <a:spAutoFit/>
          </a:bodyPr>
          <a:lstStyle/>
          <a:p>
            <a:pPr algn="ctr"/>
            <a:r>
              <a:rPr lang="cs-CZ" sz="2000" b="1" dirty="0">
                <a:solidFill>
                  <a:srgbClr val="00B0F0"/>
                </a:solidFill>
              </a:rPr>
              <a:t>Přínos k poznání</a:t>
            </a:r>
          </a:p>
        </p:txBody>
      </p:sp>
      <p:sp>
        <p:nvSpPr>
          <p:cNvPr id="13" name="TextovéPole 12">
            <a:extLst>
              <a:ext uri="{FF2B5EF4-FFF2-40B4-BE49-F238E27FC236}">
                <a16:creationId xmlns:a16="http://schemas.microsoft.com/office/drawing/2014/main" id="{942B8B40-B3B0-F90D-989B-6A3707700C79}"/>
              </a:ext>
            </a:extLst>
          </p:cNvPr>
          <p:cNvSpPr txBox="1"/>
          <p:nvPr/>
        </p:nvSpPr>
        <p:spPr>
          <a:xfrm>
            <a:off x="3357372" y="1150762"/>
            <a:ext cx="1632161" cy="707886"/>
          </a:xfrm>
          <a:prstGeom prst="rect">
            <a:avLst/>
          </a:prstGeom>
          <a:noFill/>
        </p:spPr>
        <p:txBody>
          <a:bodyPr wrap="square" rtlCol="0">
            <a:spAutoFit/>
          </a:bodyPr>
          <a:lstStyle/>
          <a:p>
            <a:pPr algn="ctr"/>
            <a:r>
              <a:rPr lang="cs-CZ" sz="2000" b="1" dirty="0">
                <a:solidFill>
                  <a:schemeClr val="accent6">
                    <a:lumMod val="75000"/>
                  </a:schemeClr>
                </a:solidFill>
              </a:rPr>
              <a:t>Společenská relevance</a:t>
            </a:r>
          </a:p>
        </p:txBody>
      </p:sp>
      <p:sp>
        <p:nvSpPr>
          <p:cNvPr id="7" name="TextovéPole 6">
            <a:extLst>
              <a:ext uri="{FF2B5EF4-FFF2-40B4-BE49-F238E27FC236}">
                <a16:creationId xmlns:a16="http://schemas.microsoft.com/office/drawing/2014/main" id="{C36C3381-6936-6EEB-D7D7-AC6756C0DDB3}"/>
              </a:ext>
            </a:extLst>
          </p:cNvPr>
          <p:cNvSpPr txBox="1"/>
          <p:nvPr/>
        </p:nvSpPr>
        <p:spPr>
          <a:xfrm>
            <a:off x="390939" y="5888579"/>
            <a:ext cx="11191461" cy="707886"/>
          </a:xfrm>
          <a:prstGeom prst="rect">
            <a:avLst/>
          </a:prstGeom>
          <a:noFill/>
        </p:spPr>
        <p:txBody>
          <a:bodyPr wrap="square" rtlCol="0">
            <a:spAutoFit/>
          </a:bodyPr>
          <a:lstStyle/>
          <a:p>
            <a:pPr algn="ctr"/>
            <a:r>
              <a:rPr lang="cs-CZ" sz="2000" dirty="0"/>
              <a:t>Problémy s kvalitou hodnocení aplikovaných výsledků, v roce 2019 ustavena pracovní skupina, která vedla k implementaci „Příručky pro hodnotitele…“ (finální verze schválena 30.4. 2021)</a:t>
            </a:r>
          </a:p>
        </p:txBody>
      </p:sp>
    </p:spTree>
    <p:extLst>
      <p:ext uri="{BB962C8B-B14F-4D97-AF65-F5344CB8AC3E}">
        <p14:creationId xmlns:p14="http://schemas.microsoft.com/office/powerpoint/2010/main" val="234218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109B3-9D04-A490-F315-22F2458FBB89}"/>
              </a:ext>
            </a:extLst>
          </p:cNvPr>
          <p:cNvSpPr>
            <a:spLocks noGrp="1"/>
          </p:cNvSpPr>
          <p:nvPr>
            <p:ph type="title"/>
          </p:nvPr>
        </p:nvSpPr>
        <p:spPr>
          <a:xfrm>
            <a:off x="1027044" y="106707"/>
            <a:ext cx="10515600" cy="936901"/>
          </a:xfrm>
        </p:spPr>
        <p:txBody>
          <a:bodyPr/>
          <a:lstStyle/>
          <a:p>
            <a:r>
              <a:rPr lang="cs-CZ" dirty="0"/>
              <a:t>Zlepšování kvality hodnocení - Hodnotitelé</a:t>
            </a:r>
          </a:p>
        </p:txBody>
      </p:sp>
      <p:sp>
        <p:nvSpPr>
          <p:cNvPr id="3" name="Zástupný obsah 2">
            <a:extLst>
              <a:ext uri="{FF2B5EF4-FFF2-40B4-BE49-F238E27FC236}">
                <a16:creationId xmlns:a16="http://schemas.microsoft.com/office/drawing/2014/main" id="{29B0C0D7-8906-5396-E788-61416D83E6A3}"/>
              </a:ext>
            </a:extLst>
          </p:cNvPr>
          <p:cNvSpPr>
            <a:spLocks noGrp="1"/>
          </p:cNvSpPr>
          <p:nvPr>
            <p:ph idx="1"/>
          </p:nvPr>
        </p:nvSpPr>
        <p:spPr>
          <a:xfrm>
            <a:off x="351183" y="955155"/>
            <a:ext cx="11489634" cy="5796138"/>
          </a:xfrm>
        </p:spPr>
        <p:txBody>
          <a:bodyPr>
            <a:normAutofit/>
          </a:bodyPr>
          <a:lstStyle/>
          <a:p>
            <a:r>
              <a:rPr lang="cs-CZ" dirty="0"/>
              <a:t>Základní pravidla pro hodnotitele (poprvé v H20, hodnotitel vidí vždy)</a:t>
            </a:r>
          </a:p>
          <a:p>
            <a:r>
              <a:rPr lang="cs-CZ" dirty="0"/>
              <a:t>Rozšířená pravidla </a:t>
            </a:r>
            <a:r>
              <a:rPr lang="cs-CZ" dirty="0" smtClean="0"/>
              <a:t>a PowerPoint </a:t>
            </a:r>
            <a:r>
              <a:rPr lang="cs-CZ" dirty="0"/>
              <a:t>prezentace pro hodnotitele (H22)</a:t>
            </a:r>
          </a:p>
          <a:p>
            <a:r>
              <a:rPr lang="cs-CZ" dirty="0" smtClean="0"/>
              <a:t>Rozšiřování </a:t>
            </a:r>
            <a:r>
              <a:rPr lang="cs-CZ" dirty="0"/>
              <a:t>databáze hodnotitelů</a:t>
            </a:r>
          </a:p>
          <a:p>
            <a:pPr lvl="1"/>
            <a:r>
              <a:rPr lang="cs-CZ" dirty="0"/>
              <a:t>Odborníci z (české) aplikační sféry</a:t>
            </a:r>
          </a:p>
          <a:p>
            <a:pPr lvl="1"/>
            <a:r>
              <a:rPr lang="cs-CZ" dirty="0"/>
              <a:t>Umělecké vysoké školy</a:t>
            </a:r>
          </a:p>
          <a:p>
            <a:pPr lvl="1"/>
            <a:r>
              <a:rPr lang="cs-CZ" dirty="0"/>
              <a:t>Obranný a bezpečnostní výzkum</a:t>
            </a:r>
          </a:p>
          <a:p>
            <a:r>
              <a:rPr lang="cs-CZ" dirty="0"/>
              <a:t>Vztah </a:t>
            </a:r>
            <a:r>
              <a:rPr lang="cs-CZ" dirty="0" err="1"/>
              <a:t>panelista</a:t>
            </a:r>
            <a:r>
              <a:rPr lang="cs-CZ" dirty="0"/>
              <a:t> – hodnotitel</a:t>
            </a:r>
          </a:p>
          <a:p>
            <a:pPr lvl="1"/>
            <a:r>
              <a:rPr lang="cs-CZ" dirty="0"/>
              <a:t>Zdůrazněna nutnost posudky detailně číst a vracet hodnotitelům k </a:t>
            </a:r>
            <a:r>
              <a:rPr lang="cs-CZ" dirty="0" smtClean="0"/>
              <a:t>přepracování</a:t>
            </a:r>
            <a:endParaRPr lang="cs-CZ" dirty="0"/>
          </a:p>
          <a:p>
            <a:pPr lvl="1"/>
            <a:r>
              <a:rPr lang="cs-CZ" dirty="0"/>
              <a:t>Vícestupňová kontrola hodnocení (</a:t>
            </a:r>
            <a:r>
              <a:rPr lang="cs-CZ" dirty="0" err="1"/>
              <a:t>panelista</a:t>
            </a:r>
            <a:r>
              <a:rPr lang="cs-CZ" dirty="0"/>
              <a:t> – předseda – koordinátor – garant KHV)</a:t>
            </a:r>
          </a:p>
        </p:txBody>
      </p:sp>
    </p:spTree>
    <p:extLst>
      <p:ext uri="{BB962C8B-B14F-4D97-AF65-F5344CB8AC3E}">
        <p14:creationId xmlns:p14="http://schemas.microsoft.com/office/powerpoint/2010/main" val="107576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AD739E-8D3C-051A-CED7-4B05C1FD3B69}"/>
              </a:ext>
            </a:extLst>
          </p:cNvPr>
          <p:cNvSpPr>
            <a:spLocks noGrp="1"/>
          </p:cNvSpPr>
          <p:nvPr>
            <p:ph type="title"/>
          </p:nvPr>
        </p:nvSpPr>
        <p:spPr/>
        <p:txBody>
          <a:bodyPr/>
          <a:lstStyle/>
          <a:p>
            <a:r>
              <a:rPr lang="cs-CZ" dirty="0"/>
              <a:t>Krize hodnotitelů…</a:t>
            </a:r>
          </a:p>
        </p:txBody>
      </p:sp>
      <p:sp>
        <p:nvSpPr>
          <p:cNvPr id="3" name="Zástupný obsah 2">
            <a:extLst>
              <a:ext uri="{FF2B5EF4-FFF2-40B4-BE49-F238E27FC236}">
                <a16:creationId xmlns:a16="http://schemas.microsoft.com/office/drawing/2014/main" id="{B6A4C5ED-6B08-8CC7-408C-7EAB3AAB8500}"/>
              </a:ext>
            </a:extLst>
          </p:cNvPr>
          <p:cNvSpPr>
            <a:spLocks noGrp="1"/>
          </p:cNvSpPr>
          <p:nvPr>
            <p:ph idx="1"/>
          </p:nvPr>
        </p:nvSpPr>
        <p:spPr>
          <a:xfrm>
            <a:off x="838200" y="1690688"/>
            <a:ext cx="10515600" cy="3258301"/>
          </a:xfrm>
        </p:spPr>
        <p:txBody>
          <a:bodyPr/>
          <a:lstStyle/>
          <a:p>
            <a:r>
              <a:rPr lang="en-US" b="1" i="0" dirty="0">
                <a:solidFill>
                  <a:srgbClr val="222222"/>
                </a:solidFill>
                <a:effectLst/>
                <a:latin typeface="Harding"/>
              </a:rPr>
              <a:t>Stop the peer-review treadmill. I want to get off</a:t>
            </a:r>
          </a:p>
          <a:p>
            <a:pPr lvl="1"/>
            <a:r>
              <a:rPr lang="cs-CZ" b="0" i="1" dirty="0" err="1">
                <a:solidFill>
                  <a:srgbClr val="222222"/>
                </a:solidFill>
                <a:effectLst/>
                <a:latin typeface="Harding"/>
              </a:rPr>
              <a:t>Nature</a:t>
            </a:r>
            <a:r>
              <a:rPr lang="cs-CZ" b="0" i="0" dirty="0">
                <a:solidFill>
                  <a:srgbClr val="222222"/>
                </a:solidFill>
                <a:effectLst/>
                <a:latin typeface="Harding"/>
              </a:rPr>
              <a:t> </a:t>
            </a:r>
            <a:r>
              <a:rPr lang="cs-CZ" b="1" i="0" dirty="0">
                <a:solidFill>
                  <a:srgbClr val="222222"/>
                </a:solidFill>
                <a:effectLst/>
                <a:latin typeface="Harding"/>
              </a:rPr>
              <a:t>614</a:t>
            </a:r>
            <a:r>
              <a:rPr lang="cs-CZ" b="0" i="0" dirty="0">
                <a:solidFill>
                  <a:srgbClr val="222222"/>
                </a:solidFill>
                <a:effectLst/>
                <a:latin typeface="Harding"/>
              </a:rPr>
              <a:t>, 581-583 (2023)</a:t>
            </a:r>
          </a:p>
          <a:p>
            <a:pPr lvl="1"/>
            <a:endParaRPr lang="cs-CZ" dirty="0">
              <a:solidFill>
                <a:srgbClr val="222222"/>
              </a:solidFill>
              <a:latin typeface="Harding"/>
            </a:endParaRPr>
          </a:p>
          <a:p>
            <a:r>
              <a:rPr lang="en-US" b="1" dirty="0"/>
              <a:t>The increasing problems with reviewer fatigue and distrust need to be considered</a:t>
            </a:r>
            <a:endParaRPr lang="cs-CZ" b="1" dirty="0"/>
          </a:p>
          <a:p>
            <a:pPr lvl="1"/>
            <a:r>
              <a:rPr lang="cs-CZ" dirty="0"/>
              <a:t>G. </a:t>
            </a:r>
            <a:r>
              <a:rPr lang="cs-CZ" dirty="0" err="1"/>
              <a:t>Sivertsen</a:t>
            </a:r>
            <a:r>
              <a:rPr lang="cs-CZ" dirty="0"/>
              <a:t>, </a:t>
            </a:r>
            <a:r>
              <a:rPr lang="en-US" dirty="0"/>
              <a:t>The new European reform of research assessment</a:t>
            </a:r>
            <a:r>
              <a:rPr lang="cs-CZ" dirty="0"/>
              <a:t>, R-QUEST </a:t>
            </a:r>
            <a:r>
              <a:rPr lang="cs-CZ" dirty="0" err="1"/>
              <a:t>Policy</a:t>
            </a:r>
            <a:r>
              <a:rPr lang="cs-CZ" dirty="0"/>
              <a:t> </a:t>
            </a:r>
            <a:r>
              <a:rPr lang="cs-CZ" dirty="0" err="1"/>
              <a:t>Brief</a:t>
            </a:r>
            <a:r>
              <a:rPr lang="cs-CZ" dirty="0"/>
              <a:t> no. 7 (2022)</a:t>
            </a:r>
          </a:p>
        </p:txBody>
      </p:sp>
    </p:spTree>
    <p:extLst>
      <p:ext uri="{BB962C8B-B14F-4D97-AF65-F5344CB8AC3E}">
        <p14:creationId xmlns:p14="http://schemas.microsoft.com/office/powerpoint/2010/main" val="2709470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109B3-9D04-A490-F315-22F2458FBB89}"/>
              </a:ext>
            </a:extLst>
          </p:cNvPr>
          <p:cNvSpPr>
            <a:spLocks noGrp="1"/>
          </p:cNvSpPr>
          <p:nvPr>
            <p:ph type="title"/>
          </p:nvPr>
        </p:nvSpPr>
        <p:spPr>
          <a:xfrm>
            <a:off x="1027044" y="106707"/>
            <a:ext cx="10515600" cy="936901"/>
          </a:xfrm>
        </p:spPr>
        <p:txBody>
          <a:bodyPr/>
          <a:lstStyle/>
          <a:p>
            <a:r>
              <a:rPr lang="cs-CZ" dirty="0"/>
              <a:t>Zlepšování kvality hodnocení - Panely</a:t>
            </a:r>
          </a:p>
        </p:txBody>
      </p:sp>
      <p:sp>
        <p:nvSpPr>
          <p:cNvPr id="3" name="Zástupný obsah 2">
            <a:extLst>
              <a:ext uri="{FF2B5EF4-FFF2-40B4-BE49-F238E27FC236}">
                <a16:creationId xmlns:a16="http://schemas.microsoft.com/office/drawing/2014/main" id="{29B0C0D7-8906-5396-E788-61416D83E6A3}"/>
              </a:ext>
            </a:extLst>
          </p:cNvPr>
          <p:cNvSpPr>
            <a:spLocks noGrp="1"/>
          </p:cNvSpPr>
          <p:nvPr>
            <p:ph idx="1"/>
          </p:nvPr>
        </p:nvSpPr>
        <p:spPr>
          <a:xfrm>
            <a:off x="351183" y="1043608"/>
            <a:ext cx="11489634" cy="5435706"/>
          </a:xfrm>
        </p:spPr>
        <p:txBody>
          <a:bodyPr>
            <a:normAutofit/>
          </a:bodyPr>
          <a:lstStyle/>
          <a:p>
            <a:r>
              <a:rPr lang="cs-CZ" dirty="0"/>
              <a:t>Detailní </a:t>
            </a:r>
            <a:r>
              <a:rPr lang="cs-CZ" dirty="0" smtClean="0"/>
              <a:t>školení </a:t>
            </a:r>
            <a:r>
              <a:rPr lang="cs-CZ" dirty="0" err="1"/>
              <a:t>panelistů</a:t>
            </a:r>
            <a:r>
              <a:rPr lang="cs-CZ" dirty="0"/>
              <a:t> a předsedů panelů před hodnocením</a:t>
            </a:r>
          </a:p>
          <a:p>
            <a:r>
              <a:rPr lang="cs-CZ" dirty="0"/>
              <a:t>Zvýšení počtu </a:t>
            </a:r>
            <a:r>
              <a:rPr lang="cs-CZ" dirty="0" err="1"/>
              <a:t>panelistů</a:t>
            </a:r>
            <a:r>
              <a:rPr lang="cs-CZ" dirty="0"/>
              <a:t> v některých panelech </a:t>
            </a:r>
          </a:p>
          <a:p>
            <a:pPr lvl="1"/>
            <a:r>
              <a:rPr lang="cs-CZ" dirty="0"/>
              <a:t>Max. 100 výsledků na jednoho </a:t>
            </a:r>
            <a:r>
              <a:rPr lang="cs-CZ" dirty="0" err="1"/>
              <a:t>panelistu</a:t>
            </a:r>
            <a:endParaRPr lang="cs-CZ" dirty="0"/>
          </a:p>
          <a:p>
            <a:r>
              <a:rPr lang="cs-CZ" dirty="0" smtClean="0"/>
              <a:t>Důraz </a:t>
            </a:r>
            <a:r>
              <a:rPr lang="cs-CZ" dirty="0"/>
              <a:t>na panelové hodnocení ve sporných případech</a:t>
            </a:r>
          </a:p>
          <a:p>
            <a:pPr lvl="1"/>
            <a:r>
              <a:rPr lang="cs-CZ" dirty="0"/>
              <a:t>Nízký podíl instituce na výsledku (hodnocení „N“, zavedeno od H19)</a:t>
            </a:r>
          </a:p>
          <a:p>
            <a:pPr lvl="1"/>
            <a:r>
              <a:rPr lang="cs-CZ" dirty="0"/>
              <a:t>Udělení nejnižšího hodnocení</a:t>
            </a:r>
          </a:p>
          <a:p>
            <a:pPr lvl="2"/>
            <a:r>
              <a:rPr lang="cs-CZ" dirty="0"/>
              <a:t>Nekvalitní</a:t>
            </a:r>
          </a:p>
          <a:p>
            <a:pPr lvl="2"/>
            <a:r>
              <a:rPr lang="cs-CZ" dirty="0" smtClean="0"/>
              <a:t>„Technická </a:t>
            </a:r>
            <a:r>
              <a:rPr lang="cs-CZ" dirty="0"/>
              <a:t>5“, zavedeno od H22 za účelem odlišení nekvalitního výsledku od nedodání </a:t>
            </a:r>
            <a:r>
              <a:rPr lang="cs-CZ" dirty="0" smtClean="0"/>
              <a:t>podkladů</a:t>
            </a:r>
          </a:p>
          <a:p>
            <a:pPr lvl="2"/>
            <a:r>
              <a:rPr lang="cs-CZ" dirty="0" smtClean="0"/>
              <a:t>Hodnocení </a:t>
            </a:r>
            <a:r>
              <a:rPr lang="cs-CZ" dirty="0"/>
              <a:t>N je rezervováno pro případ, kdy podíl předkládající VO na výsledku není dostatečný</a:t>
            </a:r>
          </a:p>
          <a:p>
            <a:r>
              <a:rPr lang="cs-CZ" dirty="0"/>
              <a:t>Vztah </a:t>
            </a:r>
            <a:r>
              <a:rPr lang="cs-CZ" dirty="0" err="1"/>
              <a:t>panelista</a:t>
            </a:r>
            <a:r>
              <a:rPr lang="cs-CZ" dirty="0"/>
              <a:t> – hodnotitel</a:t>
            </a:r>
          </a:p>
          <a:p>
            <a:pPr lvl="1"/>
            <a:r>
              <a:rPr lang="cs-CZ" dirty="0"/>
              <a:t>Zdůrazněna nutnost posudky detailně číst a vracet hodnotitelům k přepracování</a:t>
            </a:r>
          </a:p>
          <a:p>
            <a:pPr lvl="1"/>
            <a:r>
              <a:rPr lang="cs-CZ" dirty="0" smtClean="0"/>
              <a:t>Vícestupňová </a:t>
            </a:r>
            <a:r>
              <a:rPr lang="cs-CZ" dirty="0"/>
              <a:t>kontrola hodnocení (</a:t>
            </a:r>
            <a:r>
              <a:rPr lang="cs-CZ" dirty="0" err="1"/>
              <a:t>panelista</a:t>
            </a:r>
            <a:r>
              <a:rPr lang="cs-CZ" dirty="0"/>
              <a:t> – předseda – koordinátor – garant </a:t>
            </a:r>
            <a:r>
              <a:rPr lang="cs-CZ" dirty="0" smtClean="0"/>
              <a:t>KHV</a:t>
            </a:r>
          </a:p>
        </p:txBody>
      </p:sp>
    </p:spTree>
    <p:extLst>
      <p:ext uri="{BB962C8B-B14F-4D97-AF65-F5344CB8AC3E}">
        <p14:creationId xmlns:p14="http://schemas.microsoft.com/office/powerpoint/2010/main" val="381750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8C8B6A-698B-4E4D-84EE-B0165E0457CE}"/>
              </a:ext>
            </a:extLst>
          </p:cNvPr>
          <p:cNvSpPr>
            <a:spLocks noGrp="1"/>
          </p:cNvSpPr>
          <p:nvPr>
            <p:ph type="title"/>
          </p:nvPr>
        </p:nvSpPr>
        <p:spPr>
          <a:xfrm>
            <a:off x="597159" y="75876"/>
            <a:ext cx="10823510" cy="1325563"/>
          </a:xfrm>
        </p:spPr>
        <p:txBody>
          <a:bodyPr/>
          <a:lstStyle/>
          <a:p>
            <a:r>
              <a:rPr lang="cs-CZ" dirty="0"/>
              <a:t>Zdůvodnění přínosu výsledku</a:t>
            </a:r>
            <a:endParaRPr lang="en-US" dirty="0"/>
          </a:p>
        </p:txBody>
      </p:sp>
      <p:sp>
        <p:nvSpPr>
          <p:cNvPr id="3" name="Zástupný obsah 2">
            <a:extLst>
              <a:ext uri="{FF2B5EF4-FFF2-40B4-BE49-F238E27FC236}">
                <a16:creationId xmlns:a16="http://schemas.microsoft.com/office/drawing/2014/main" id="{910F88FC-BB26-4205-B6B9-BD88F29AC095}"/>
              </a:ext>
            </a:extLst>
          </p:cNvPr>
          <p:cNvSpPr>
            <a:spLocks noGrp="1"/>
          </p:cNvSpPr>
          <p:nvPr>
            <p:ph idx="1"/>
          </p:nvPr>
        </p:nvSpPr>
        <p:spPr>
          <a:xfrm>
            <a:off x="371896" y="1134492"/>
            <a:ext cx="11515303" cy="1288277"/>
          </a:xfrm>
        </p:spPr>
        <p:txBody>
          <a:bodyPr>
            <a:noAutofit/>
          </a:bodyPr>
          <a:lstStyle/>
          <a:p>
            <a:pPr marL="0" indent="0" algn="just">
              <a:buNone/>
            </a:pPr>
            <a:r>
              <a:rPr lang="cs-CZ" sz="2000" b="1" dirty="0">
                <a:effectLst/>
                <a:latin typeface="Segoe UI" panose="020B0502040204020203" pitchFamily="34" charset="0"/>
              </a:rPr>
              <a:t>Nevhodné/nejasné:</a:t>
            </a:r>
          </a:p>
          <a:p>
            <a:pPr marL="0" indent="0" algn="just">
              <a:buNone/>
            </a:pPr>
            <a:r>
              <a:rPr lang="en-US" sz="2000" dirty="0">
                <a:effectLst/>
                <a:latin typeface="Segoe UI" panose="020B0502040204020203" pitchFamily="34" charset="0"/>
              </a:rPr>
              <a:t>The turnover in the area of the paper presented article (which was the initial result in this subsequently widely applied area), including the results of both contract and collaborative research and research projects, exceeding 15 million CZK.</a:t>
            </a:r>
            <a:endParaRPr lang="en-US" sz="2000" dirty="0"/>
          </a:p>
        </p:txBody>
      </p:sp>
      <p:sp>
        <p:nvSpPr>
          <p:cNvPr id="4" name="Zástupný obsah 2">
            <a:extLst>
              <a:ext uri="{FF2B5EF4-FFF2-40B4-BE49-F238E27FC236}">
                <a16:creationId xmlns:a16="http://schemas.microsoft.com/office/drawing/2014/main" id="{92C63BEF-C9ED-8EAA-3074-4FCDFE19D28D}"/>
              </a:ext>
            </a:extLst>
          </p:cNvPr>
          <p:cNvSpPr txBox="1">
            <a:spLocks/>
          </p:cNvSpPr>
          <p:nvPr/>
        </p:nvSpPr>
        <p:spPr>
          <a:xfrm>
            <a:off x="371896" y="2576183"/>
            <a:ext cx="11515303" cy="1131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cs-CZ" sz="2000" b="1" dirty="0">
                <a:latin typeface="Segoe UI" panose="020B0502040204020203" pitchFamily="34" charset="0"/>
              </a:rPr>
              <a:t>Správné:</a:t>
            </a:r>
          </a:p>
          <a:p>
            <a:pPr marL="0" indent="0" algn="just">
              <a:buFont typeface="Arial" panose="020B0604020202020204" pitchFamily="34" charset="0"/>
              <a:buNone/>
            </a:pPr>
            <a:r>
              <a:rPr lang="en-US" sz="2000" dirty="0">
                <a:latin typeface="Segoe UI" panose="020B0502040204020203" pitchFamily="34" charset="0"/>
              </a:rPr>
              <a:t>The results described in the presented article have led to contract and collaborative research with companies XX and YY, in total exceeding 15 million CZK.</a:t>
            </a:r>
            <a:endParaRPr lang="en-US" sz="2000" dirty="0"/>
          </a:p>
        </p:txBody>
      </p:sp>
      <p:sp>
        <p:nvSpPr>
          <p:cNvPr id="13" name="TextovéPole 12">
            <a:extLst>
              <a:ext uri="{FF2B5EF4-FFF2-40B4-BE49-F238E27FC236}">
                <a16:creationId xmlns:a16="http://schemas.microsoft.com/office/drawing/2014/main" id="{2BB7A7A8-D654-357F-0EDF-CAD1E4795B6D}"/>
              </a:ext>
            </a:extLst>
          </p:cNvPr>
          <p:cNvSpPr txBox="1"/>
          <p:nvPr/>
        </p:nvSpPr>
        <p:spPr>
          <a:xfrm>
            <a:off x="371896" y="3789944"/>
            <a:ext cx="10975611" cy="400110"/>
          </a:xfrm>
          <a:prstGeom prst="rect">
            <a:avLst/>
          </a:prstGeom>
          <a:noFill/>
        </p:spPr>
        <p:txBody>
          <a:bodyPr wrap="square">
            <a:spAutoFit/>
          </a:bodyPr>
          <a:lstStyle/>
          <a:p>
            <a:r>
              <a:rPr lang="cs-CZ" sz="2000" dirty="0">
                <a:effectLst/>
                <a:latin typeface="Segoe UI" panose="020B0502040204020203" pitchFamily="34" charset="0"/>
              </a:rPr>
              <a:t>…na trh bylo dodáno 189 ks modulů, což představuje 1160 m</a:t>
            </a:r>
            <a:r>
              <a:rPr lang="cs-CZ" sz="2000" baseline="30000" dirty="0">
                <a:effectLst/>
                <a:latin typeface="Segoe UI" panose="020B0502040204020203" pitchFamily="34" charset="0"/>
              </a:rPr>
              <a:t>2</a:t>
            </a:r>
            <a:r>
              <a:rPr lang="cs-CZ" sz="2000" dirty="0">
                <a:effectLst/>
                <a:latin typeface="Segoe UI" panose="020B0502040204020203" pitchFamily="34" charset="0"/>
              </a:rPr>
              <a:t> instalované membrány…</a:t>
            </a:r>
            <a:endParaRPr lang="cs-CZ" sz="2000" dirty="0"/>
          </a:p>
        </p:txBody>
      </p:sp>
    </p:spTree>
    <p:extLst>
      <p:ext uri="{BB962C8B-B14F-4D97-AF65-F5344CB8AC3E}">
        <p14:creationId xmlns:p14="http://schemas.microsoft.com/office/powerpoint/2010/main" val="53640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D032F-1F9B-B9A3-9703-04BF977852C1}"/>
              </a:ext>
            </a:extLst>
          </p:cNvPr>
          <p:cNvSpPr>
            <a:spLocks noGrp="1"/>
          </p:cNvSpPr>
          <p:nvPr>
            <p:ph type="title"/>
          </p:nvPr>
        </p:nvSpPr>
        <p:spPr>
          <a:xfrm>
            <a:off x="838200" y="220746"/>
            <a:ext cx="10515600" cy="765843"/>
          </a:xfrm>
        </p:spPr>
        <p:txBody>
          <a:bodyPr/>
          <a:lstStyle/>
          <a:p>
            <a:r>
              <a:rPr lang="cs-CZ" dirty="0"/>
              <a:t>Modul M2</a:t>
            </a:r>
          </a:p>
        </p:txBody>
      </p:sp>
      <p:sp>
        <p:nvSpPr>
          <p:cNvPr id="3" name="Zástupný obsah 2">
            <a:extLst>
              <a:ext uri="{FF2B5EF4-FFF2-40B4-BE49-F238E27FC236}">
                <a16:creationId xmlns:a16="http://schemas.microsoft.com/office/drawing/2014/main" id="{0D1566C9-ACCC-942A-F505-4B066F3B885A}"/>
              </a:ext>
            </a:extLst>
          </p:cNvPr>
          <p:cNvSpPr>
            <a:spLocks noGrp="1"/>
          </p:cNvSpPr>
          <p:nvPr>
            <p:ph idx="1"/>
          </p:nvPr>
        </p:nvSpPr>
        <p:spPr>
          <a:xfrm>
            <a:off x="693821" y="1235242"/>
            <a:ext cx="10515600" cy="5057107"/>
          </a:xfrm>
        </p:spPr>
        <p:txBody>
          <a:bodyPr/>
          <a:lstStyle/>
          <a:p>
            <a:r>
              <a:rPr lang="cs-CZ" dirty="0" err="1"/>
              <a:t>Bibliometrické</a:t>
            </a:r>
            <a:r>
              <a:rPr lang="cs-CZ" dirty="0"/>
              <a:t> profily VO</a:t>
            </a:r>
          </a:p>
          <a:p>
            <a:pPr lvl="1"/>
            <a:r>
              <a:rPr lang="cs-CZ" dirty="0"/>
              <a:t>V každém </a:t>
            </a:r>
            <a:r>
              <a:rPr lang="cs-CZ" dirty="0" err="1"/>
              <a:t>FORDu</a:t>
            </a:r>
            <a:r>
              <a:rPr lang="cs-CZ" dirty="0"/>
              <a:t> výsledky rozděleny do kvartilů podle AIS časopisů, kde byly publikovány (D1, Q1, Q2, Q3, Q4)</a:t>
            </a:r>
          </a:p>
          <a:p>
            <a:r>
              <a:rPr lang="cs-CZ" dirty="0"/>
              <a:t>V některých panelech ještě doplňková analýza z databáze </a:t>
            </a:r>
            <a:r>
              <a:rPr lang="cs-CZ" dirty="0" err="1"/>
              <a:t>Scopus</a:t>
            </a:r>
            <a:endParaRPr lang="cs-CZ" dirty="0"/>
          </a:p>
          <a:p>
            <a:pPr lvl="1"/>
            <a:r>
              <a:rPr lang="cs-CZ" dirty="0"/>
              <a:t>Nakonec odmítnuto všemi panely s výjimkou OP6 (Humanitní vědy)</a:t>
            </a:r>
          </a:p>
          <a:p>
            <a:r>
              <a:rPr lang="cs-CZ" dirty="0"/>
              <a:t>Od H21 navíc doplňková analýza autorů z RIV</a:t>
            </a:r>
          </a:p>
          <a:p>
            <a:pPr lvl="1"/>
            <a:r>
              <a:rPr lang="cs-CZ" dirty="0"/>
              <a:t>Poskytuje hrubý odhad „oborové kapacity“ dané instituce</a:t>
            </a:r>
          </a:p>
          <a:p>
            <a:r>
              <a:rPr lang="cs-CZ" dirty="0"/>
              <a:t>Do budoucna postupné snižování váhy M2</a:t>
            </a:r>
          </a:p>
          <a:p>
            <a:pPr lvl="1"/>
            <a:r>
              <a:rPr lang="cs-CZ" dirty="0"/>
              <a:t>Do jisté míry manipulovatelný</a:t>
            </a:r>
          </a:p>
          <a:p>
            <a:pPr lvl="1"/>
            <a:r>
              <a:rPr lang="cs-CZ" dirty="0"/>
              <a:t>Nezasahuje rovnoměrně všechny oborové skupiny</a:t>
            </a:r>
          </a:p>
          <a:p>
            <a:pPr lvl="1"/>
            <a:r>
              <a:rPr lang="cs-CZ" dirty="0"/>
              <a:t>Problematický ve světle aktuální nadprodukce vědeckých výsledků (důsledek Open Access)</a:t>
            </a:r>
          </a:p>
        </p:txBody>
      </p:sp>
    </p:spTree>
    <p:extLst>
      <p:ext uri="{BB962C8B-B14F-4D97-AF65-F5344CB8AC3E}">
        <p14:creationId xmlns:p14="http://schemas.microsoft.com/office/powerpoint/2010/main" val="6969752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1378</Words>
  <Application>Microsoft Office PowerPoint</Application>
  <PresentationFormat>Širokoúhlá obrazovka</PresentationFormat>
  <Paragraphs>137</Paragraphs>
  <Slides>17</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17</vt:i4>
      </vt:variant>
    </vt:vector>
  </HeadingPairs>
  <TitlesOfParts>
    <vt:vector size="25" baseType="lpstr">
      <vt:lpstr>Arial</vt:lpstr>
      <vt:lpstr>Calibri</vt:lpstr>
      <vt:lpstr>Calibri Light</vt:lpstr>
      <vt:lpstr>Harding</vt:lpstr>
      <vt:lpstr>Segoe UI</vt:lpstr>
      <vt:lpstr>Times New Roman</vt:lpstr>
      <vt:lpstr>Verdana</vt:lpstr>
      <vt:lpstr>Motiv Office</vt:lpstr>
      <vt:lpstr>Prezentace aplikace PowerPoint</vt:lpstr>
      <vt:lpstr>Hodnocení na národní úrovni</vt:lpstr>
      <vt:lpstr>Základní statistika v M1 za pět let hodnocení</vt:lpstr>
      <vt:lpstr>Dvě kritéria hodnocení</vt:lpstr>
      <vt:lpstr>Zlepšování kvality hodnocení - Hodnotitelé</vt:lpstr>
      <vt:lpstr>Krize hodnotitelů…</vt:lpstr>
      <vt:lpstr>Zlepšování kvality hodnocení - Panely</vt:lpstr>
      <vt:lpstr>Zdůvodnění přínosu výsledku</vt:lpstr>
      <vt:lpstr>Modul M2</vt:lpstr>
      <vt:lpstr>Modul M2: Bibliometrické profily a Q4…</vt:lpstr>
      <vt:lpstr>Open Access a M17+</vt:lpstr>
      <vt:lpstr>Výhled do budoucnosti</vt:lpstr>
      <vt:lpstr>Přistoupení k Dohodě o reformě hodnocení výzkumu</vt:lpstr>
      <vt:lpstr>Výhledy do budoucna</vt:lpstr>
      <vt:lpstr>Prezentace aplikace PowerPoint</vt:lpstr>
      <vt:lpstr>Prezentace aplikace PowerPoint</vt:lpstr>
      <vt:lpstr>Výhledy do budoucna, k diskuzi o změnách…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Tomáš Polívka</dc:creator>
  <cp:lastModifiedBy>Jurajda Štěpán</cp:lastModifiedBy>
  <cp:revision>59</cp:revision>
  <dcterms:created xsi:type="dcterms:W3CDTF">2023-04-05T09:06:35Z</dcterms:created>
  <dcterms:modified xsi:type="dcterms:W3CDTF">2023-05-15T13:08:16Z</dcterms:modified>
</cp:coreProperties>
</file>